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9144000"/>
  <p:notesSz cx="6797675" cy="9925050"/>
  <p:defaultTextStyle>
    <a:defPPr lvl="0">
      <a:defRPr lang="ru-RU"/>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26.08.2021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26.08.2021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eg" /><Relationship Id="rId1" Type="http://schemas.openxmlformats.org/officeDocument/2006/relationships/slideLayout" Target="../slideLayouts/slideLayout1.xml" /><Relationship Id="rId4" Type="http://schemas.openxmlformats.org/officeDocument/2006/relationships/image" Target="../media/image3.png" /></Relationships>
</file>

<file path=ppt/slides/_rels/slide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1.jpeg" /><Relationship Id="rId1" Type="http://schemas.openxmlformats.org/officeDocument/2006/relationships/slideLayout" Target="../slideLayouts/slideLayout2.xml" /><Relationship Id="rId5" Type="http://schemas.openxmlformats.org/officeDocument/2006/relationships/image" Target="../media/image3.png" /><Relationship Id="rId4" Type="http://schemas.openxmlformats.org/officeDocument/2006/relationships/image" Target="../media/image5.jpeg" /></Relationships>
</file>

<file path=ppt/slides/_rels/slide2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1.jpeg" /><Relationship Id="rId1" Type="http://schemas.openxmlformats.org/officeDocument/2006/relationships/slideLayout" Target="../slideLayouts/slideLayout2.xml" /><Relationship Id="rId5" Type="http://schemas.openxmlformats.org/officeDocument/2006/relationships/image" Target="../media/image3.png" /><Relationship Id="rId4" Type="http://schemas.openxmlformats.org/officeDocument/2006/relationships/image" Target="../media/image5.jpeg" /></Relationships>
</file>

<file path=ppt/slides/_rels/slide2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1.jpeg" /><Relationship Id="rId1" Type="http://schemas.openxmlformats.org/officeDocument/2006/relationships/slideLayout" Target="../slideLayouts/slideLayout2.xml" /><Relationship Id="rId5" Type="http://schemas.openxmlformats.org/officeDocument/2006/relationships/image" Target="../media/image3.png" /><Relationship Id="rId4" Type="http://schemas.openxmlformats.org/officeDocument/2006/relationships/image" Target="../media/image5.jpeg" /></Relationships>
</file>

<file path=ppt/slides/_rels/slide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9144000" cy="5283077"/>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5"/>
          <p:cNvSpPr>
            <a:spLocks noGrp="1"/>
          </p:cNvSpPr>
          <p:nvPr>
            <p:ph type="ctrTitle"/>
          </p:nvPr>
        </p:nvSpPr>
        <p:spPr>
          <a:xfrm>
            <a:off x="685800" y="1700808"/>
            <a:ext cx="8206680" cy="2448271"/>
          </a:xfrm>
        </p:spPr>
        <p:txBody>
          <a:bodyPr>
            <a:normAutofit/>
          </a:bodyPr>
          <a:lstStyle/>
          <a:p>
            <a:r>
              <a:rPr lang="ru-RU" dirty="0"/>
              <a:t>«2021-2022 ОҚУ ЖЫЛЫНДА ҰЙЫМДАСТЫРУДЫҢ ЕРЕКШЕЛІКТЕРІ ТУРАЛЫ» </a:t>
            </a:r>
          </a:p>
        </p:txBody>
      </p:sp>
      <p:sp>
        <p:nvSpPr>
          <p:cNvPr id="3" name="Объект 2"/>
          <p:cNvSpPr>
            <a:spLocks noGrp="1"/>
          </p:cNvSpPr>
          <p:nvPr>
            <p:ph type="subTitle" idx="1"/>
          </p:nvPr>
        </p:nvSpPr>
        <p:spPr/>
        <p:txBody>
          <a:bodyPr>
            <a:normAutofit/>
          </a:bodyPr>
          <a:lstStyle/>
          <a:p>
            <a:pPr marL="0" indent="0">
              <a:buNone/>
            </a:pPr>
            <a:endParaRPr lang="ru-RU" b="1" dirty="0">
              <a:solidFill>
                <a:schemeClr val="tx2">
                  <a:lumMod val="75000"/>
                </a:schemeClr>
              </a:solidFill>
              <a:latin typeface="Times New Roman" pitchFamily="18" charset="0"/>
              <a:cs typeface="Times New Roman" pitchFamily="18" charset="0"/>
            </a:endParaRPr>
          </a:p>
          <a:p>
            <a:pPr marL="0" indent="0">
              <a:buNone/>
            </a:pPr>
            <a:endParaRPr lang="ru-RU" b="1" dirty="0">
              <a:solidFill>
                <a:schemeClr val="tx2">
                  <a:lumMod val="75000"/>
                </a:schemeClr>
              </a:solidFill>
              <a:latin typeface="Times New Roman" pitchFamily="18" charset="0"/>
              <a:cs typeface="Times New Roman" pitchFamily="18"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648"/>
            <a:ext cx="1196305" cy="119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p:cNvPicPr/>
          <p:nvPr/>
        </p:nvPicPr>
        <p:blipFill>
          <a:blip r:embed="rId4">
            <a:extLst>
              <a:ext uri="{28A0092B-C50C-407E-A947-70E740481C1C}">
                <a14:useLocalDpi xmlns:a14="http://schemas.microsoft.com/office/drawing/2010/main" val="0"/>
              </a:ext>
            </a:extLst>
          </a:blip>
          <a:srcRect/>
          <a:stretch>
            <a:fillRect/>
          </a:stretch>
        </p:blipFill>
        <p:spPr bwMode="auto">
          <a:xfrm>
            <a:off x="6658000" y="215255"/>
            <a:ext cx="1800200" cy="1196305"/>
          </a:xfrm>
          <a:prstGeom prst="rect">
            <a:avLst/>
          </a:prstGeom>
          <a:noFill/>
        </p:spPr>
      </p:pic>
    </p:spTree>
    <p:extLst>
      <p:ext uri="{BB962C8B-B14F-4D97-AF65-F5344CB8AC3E}">
        <p14:creationId xmlns:p14="http://schemas.microsoft.com/office/powerpoint/2010/main" val="235518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ru-RU" sz="2200" dirty="0">
                <a:latin typeface="Times New Roman" panose="02020603050405020304" pitchFamily="18" charset="0"/>
                <a:cs typeface="Times New Roman" panose="02020603050405020304" pitchFamily="18" charset="0"/>
              </a:rPr>
              <a:t>6. </a:t>
            </a:r>
            <a:r>
              <a:rPr lang="ru-RU" sz="2200" dirty="0" err="1">
                <a:latin typeface="Times New Roman" panose="02020603050405020304" pitchFamily="18" charset="0"/>
                <a:cs typeface="Times New Roman" panose="02020603050405020304" pitchFamily="18" charset="0"/>
              </a:rPr>
              <a:t>Балалардың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жан-жақты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дамуына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жағдай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жасау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мақсатында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барлық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сыныптарда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үлгілік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оқу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жоспарындағы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шынықтыру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пәнінің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үш</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сағатының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сағаты</a:t>
            </a:r>
            <a:r>
              <a:rPr lang="ru-RU" sz="2200" dirty="0">
                <a:latin typeface="Times New Roman" panose="02020603050405020304" pitchFamily="18" charset="0"/>
                <a:cs typeface="Times New Roman" panose="02020603050405020304" pitchFamily="18" charset="0"/>
              </a:rPr>
              <a:t> «Шахмат», «</a:t>
            </a:r>
            <a:r>
              <a:rPr lang="ru-RU" sz="2200" dirty="0" err="1">
                <a:latin typeface="Times New Roman" panose="02020603050405020304" pitchFamily="18" charset="0"/>
                <a:cs typeface="Times New Roman" panose="02020603050405020304" pitchFamily="18" charset="0"/>
              </a:rPr>
              <a:t>Тоғызқұмалақ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Үстел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теннисі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ойындарына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спорттық</a:t>
            </a:r>
            <a:r>
              <a:rPr lang="ru-RU" sz="2200" dirty="0">
                <a:latin typeface="Times New Roman" panose="02020603050405020304" pitchFamily="18" charset="0"/>
                <a:cs typeface="Times New Roman" panose="02020603050405020304" pitchFamily="18" charset="0"/>
              </a:rPr>
              <a:t>, бал </a:t>
            </a:r>
            <a:r>
              <a:rPr lang="ru-RU" sz="2200" dirty="0" err="1">
                <a:latin typeface="Times New Roman" panose="02020603050405020304" pitchFamily="18" charset="0"/>
                <a:cs typeface="Times New Roman" panose="02020603050405020304" pitchFamily="18" charset="0"/>
              </a:rPr>
              <a:t>биі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хореографияны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оқытуға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ұсынылады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Бұл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сабақтарды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өткізу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үшін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мектеп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холдарындағы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арнайы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бөлінген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орындарды</a:t>
            </a:r>
            <a:endParaRPr lang="ru-RU" sz="2200" dirty="0">
              <a:latin typeface="Times New Roman" panose="02020603050405020304" pitchFamily="18" charset="0"/>
              <a:cs typeface="Times New Roman" panose="02020603050405020304" pitchFamily="18" charset="0"/>
            </a:endParaRPr>
          </a:p>
          <a:p>
            <a:pPr marL="0" indent="0" algn="just">
              <a:buNone/>
            </a:pPr>
            <a:r>
              <a:rPr lang="ru-RU" sz="2200" dirty="0" err="1">
                <a:latin typeface="Times New Roman" panose="02020603050405020304" pitchFamily="18" charset="0"/>
                <a:cs typeface="Times New Roman" panose="02020603050405020304" pitchFamily="18" charset="0"/>
              </a:rPr>
              <a:t>пайдалануға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болады</a:t>
            </a:r>
            <a:r>
              <a:rPr lang="ru-RU" sz="2200" dirty="0">
                <a:latin typeface="Times New Roman" panose="02020603050405020304" pitchFamily="18" charset="0"/>
                <a:cs typeface="Times New Roman" panose="02020603050405020304" pitchFamily="18" charset="0"/>
              </a:rPr>
              <a:t>. </a:t>
            </a:r>
            <a:endParaRPr lang="kk-KZ" sz="2200" dirty="0">
              <a:latin typeface="Times New Roman" pitchFamily="18" charset="0"/>
              <a:cs typeface="Times New Roman" pitchFamily="18" charset="0"/>
            </a:endParaRP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37231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ru-RU" sz="2000" dirty="0">
                <a:latin typeface="Times New Roman" panose="02020603050405020304" pitchFamily="18" charset="0"/>
                <a:cs typeface="Times New Roman" panose="02020603050405020304" pitchFamily="18" charset="0"/>
              </a:rPr>
              <a:t>7. 2021-2022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міндеті</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алушылардың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толықтыра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бағдарламасын</a:t>
            </a:r>
            <a:endParaRPr lang="ru-RU" sz="2000" dirty="0">
              <a:latin typeface="Times New Roman" panose="02020603050405020304" pitchFamily="18" charset="0"/>
              <a:cs typeface="Times New Roman" panose="02020603050405020304" pitchFamily="18" charset="0"/>
            </a:endParaRPr>
          </a:p>
          <a:p>
            <a:pPr marL="0" indent="0" algn="just">
              <a:buNone/>
            </a:pP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асыру</a:t>
            </a:r>
            <a:r>
              <a:rPr lang="ru-RU" sz="2000" dirty="0">
                <a:latin typeface="Times New Roman" panose="02020603050405020304" pitchFamily="18" charset="0"/>
                <a:cs typeface="Times New Roman" panose="02020603050405020304" pitchFamily="18" charset="0"/>
              </a:rPr>
              <a:t>. </a:t>
            </a:r>
            <a:endParaRPr lang="kk-KZ" sz="2000" dirty="0">
              <a:latin typeface="Times New Roman" pitchFamily="18" charset="0"/>
              <a:cs typeface="Times New Roman" pitchFamily="18" charset="0"/>
            </a:endParaRP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3916232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77500" lnSpcReduction="20000"/>
          </a:bodyPr>
          <a:lstStyle/>
          <a:p>
            <a:pPr marL="0" indent="0">
              <a:buNone/>
            </a:pPr>
            <a:endParaRPr lang="kk-KZ" dirty="0"/>
          </a:p>
          <a:p>
            <a:pPr algn="just"/>
            <a:r>
              <a:rPr lang="kk-KZ" sz="2900" dirty="0">
                <a:latin typeface="Times New Roman" panose="02020603050405020304" pitchFamily="18" charset="0"/>
                <a:cs typeface="Times New Roman" panose="02020603050405020304" pitchFamily="18" charset="0"/>
              </a:rPr>
              <a:t>2021-2022 оқу жылының басында мектеп әкімшілігіне оқушылардың оқу пәндері бойынша білімінің бақылау жұмысын жүргізу ұсынылады.</a:t>
            </a:r>
            <a:endParaRPr lang="ru-RU" sz="2900" dirty="0">
              <a:latin typeface="Times New Roman" panose="02020603050405020304" pitchFamily="18" charset="0"/>
              <a:cs typeface="Times New Roman" panose="02020603050405020304" pitchFamily="18" charset="0"/>
            </a:endParaRPr>
          </a:p>
          <a:p>
            <a:pPr algn="just"/>
            <a:r>
              <a:rPr lang="kk-KZ" sz="2900" dirty="0">
                <a:latin typeface="Times New Roman" panose="02020603050405020304" pitchFamily="18" charset="0"/>
                <a:cs typeface="Times New Roman" panose="02020603050405020304" pitchFamily="18" charset="0"/>
              </a:rPr>
              <a:t>Білім қимасының нәтижелері бойынша оқушылардың біліміндегі олқылықтардың орнын толтыру үшін мектептің және әрбір мұғалімнің жұмыс жоспары жасалады.</a:t>
            </a:r>
            <a:endParaRPr lang="ru-RU" sz="2900" dirty="0">
              <a:latin typeface="Times New Roman" panose="02020603050405020304" pitchFamily="18" charset="0"/>
              <a:cs typeface="Times New Roman" panose="02020603050405020304" pitchFamily="18" charset="0"/>
            </a:endParaRPr>
          </a:p>
          <a:p>
            <a:pPr algn="just"/>
            <a:r>
              <a:rPr lang="kk-KZ" sz="2900" dirty="0">
                <a:latin typeface="Times New Roman" panose="02020603050405020304" pitchFamily="18" charset="0"/>
                <a:cs typeface="Times New Roman" panose="02020603050405020304" pitchFamily="18" charset="0"/>
              </a:rPr>
              <a:t>Білім кемшіліктерін толтыру жұмыстары жүйелі түрде жүргізілуде.</a:t>
            </a:r>
            <a:endParaRPr lang="ru-RU" sz="2900" dirty="0">
              <a:latin typeface="Times New Roman" panose="02020603050405020304" pitchFamily="18" charset="0"/>
              <a:cs typeface="Times New Roman" panose="02020603050405020304" pitchFamily="18" charset="0"/>
            </a:endParaRPr>
          </a:p>
          <a:p>
            <a:pPr algn="just"/>
            <a:r>
              <a:rPr lang="kk-KZ" sz="2900" dirty="0">
                <a:latin typeface="Times New Roman" panose="02020603050405020304" pitchFamily="18" charset="0"/>
                <a:cs typeface="Times New Roman" panose="02020603050405020304" pitchFamily="18" charset="0"/>
              </a:rPr>
              <a:t>Оқушылардың оқу пәндері бойынша білім сапасын бақылау. Білімді толықтыру бойынша мектеп жұмысының шамамен алгоритмі ұсынылады (www.nao.kz).</a:t>
            </a:r>
            <a:endParaRPr lang="ru-RU" sz="2900" dirty="0">
              <a:latin typeface="Times New Roman" panose="02020603050405020304" pitchFamily="18" charset="0"/>
              <a:cs typeface="Times New Roman" panose="02020603050405020304" pitchFamily="18" charset="0"/>
            </a:endParaRPr>
          </a:p>
          <a:p>
            <a:pPr algn="just"/>
            <a:endParaRPr lang="kk-KZ" dirty="0">
              <a:latin typeface="Times New Roman" pitchFamily="18" charset="0"/>
              <a:cs typeface="Times New Roman" pitchFamily="18" charset="0"/>
            </a:endParaRP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330978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kk-KZ" sz="2000" dirty="0">
                <a:latin typeface="Times New Roman" panose="02020603050405020304" pitchFamily="18" charset="0"/>
                <a:cs typeface="Times New Roman" panose="02020603050405020304" pitchFamily="18" charset="0"/>
              </a:rPr>
              <a:t>8. Жазғы мектеп жыл сайын 20 маусымға дейін оқу уақытының ұлғаюымен барлық оқушылар үшін жұмыс істейтін болады. Жазғы мектептегі сабақтың ұзақтығы 45 минутты құрайды.</a:t>
            </a: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33806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96752"/>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kk-KZ" sz="2000" dirty="0">
                <a:latin typeface="Times New Roman" panose="02020603050405020304" pitchFamily="18" charset="0"/>
                <a:cs typeface="Times New Roman" panose="02020603050405020304" pitchFamily="18" charset="0"/>
              </a:rPr>
              <a:t>9. Оқу процесінің сапасын жақсарту және оқушылардың да, мұғалімдердің де бар мәселелерін зерттеу үшін мектепішілік бақылауды күшейту қажет. Білім беру ұйымының әкімшілігінің келу нәтижелері бақылау парақтарына, сабаққа бару журналына жазылады.</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69507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47068"/>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kk-KZ" sz="2000" dirty="0">
                <a:latin typeface="Times New Roman" panose="02020603050405020304" pitchFamily="18" charset="0"/>
                <a:cs typeface="Times New Roman" panose="02020603050405020304" pitchFamily="18" charset="0"/>
              </a:rPr>
              <a:t>10. Білім сапасы мұғалімнің кәсіби шеберлігіне тікелей байланысты. Ыбырай Алтынсарин «Мұғалім болу - Қызмет емес, ... ақыл» («Мұғалім - бұл кәсіп емес, мамандық») деп атап өтті. Мұғалім кәсіби, толерантты, оқушылармен, ата -аналармен, әріптестерімен достық қарым -қатынаста, іскерлік қарым -қатынас стилін, сөйлеу мәдениетін, педагогикалық этика ережелерін ұстанады, кәсіби және іскерлік стильді ұстанады. Білім беру ұйымы мұғалімдер мен оқу процесінің басқа қатысушыларының корпоративтік мәдениетіне, стиліне, формасына, этикасына сәйкестігіне ішкі талаптарды әзірлеуі мүмкін. Білім беру ұйымдары мұғалімнің оң имиджін қалыптастыру, мамандықтың беделін арттыруға көмектесу үшін кешенді жұмыстар жүргізуі қажет.</a:t>
            </a: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345197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lnSpcReduction="10000"/>
          </a:bodyPr>
          <a:lstStyle/>
          <a:p>
            <a:pPr marL="0" indent="0">
              <a:buNone/>
            </a:pPr>
            <a:endParaRPr lang="kk-KZ" dirty="0"/>
          </a:p>
          <a:p>
            <a:pPr marL="0" indent="0" algn="just">
              <a:buNone/>
            </a:pPr>
            <a:r>
              <a:rPr lang="kk-KZ" sz="2400" dirty="0">
                <a:latin typeface="Times New Roman" panose="02020603050405020304" pitchFamily="18" charset="0"/>
                <a:cs typeface="Times New Roman" panose="02020603050405020304" pitchFamily="18" charset="0"/>
              </a:rPr>
              <a:t>11. Педагогтарды мемлекеттік білім беру ұйымдарына жұмысқа қабылдау конкурстық негізде жүзеге асырылатын болады. Күнтізбелік жыл кезеңімен жұмысқа конкурстық түрде жіберу үшін конкурстық комиссия құрылады. Байқауға Қазақстан Республикасы Білім және ғылым министрлігінің 2009 жылғы 13 шілдедегі № 338 бұйрығымен бекітілген мұғалімдер лауазымдарының үлгілік біліктілік сипаттамаларына сәйкес келетін және конкурсқа барлық қажетті құжаттарды тапсырған мұғалімдер қатысады. . Байқау 16 сағаттық оқу жүктемесі бар мұғалімнің бос лауазымына өткізіледі.</a:t>
            </a:r>
            <a:endParaRPr lang="ru-RU" sz="2400" dirty="0">
              <a:latin typeface="Times New Roman" panose="02020603050405020304" pitchFamily="18" charset="0"/>
              <a:cs typeface="Times New Roman" panose="02020603050405020304" pitchFamily="18" charset="0"/>
            </a:endParaRP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2583095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lgn="just">
              <a:buNone/>
            </a:pPr>
            <a:endParaRPr lang="ru-RU" dirty="0"/>
          </a:p>
          <a:p>
            <a:pPr marL="0" indent="0" algn="just">
              <a:buNone/>
            </a:pPr>
            <a:r>
              <a:rPr lang="ru-RU" dirty="0"/>
              <a:t>        </a:t>
            </a:r>
            <a:r>
              <a:rPr lang="kk-KZ" sz="2000" dirty="0">
                <a:latin typeface="Times New Roman" panose="02020603050405020304" pitchFamily="18" charset="0"/>
                <a:cs typeface="Times New Roman" panose="02020603050405020304" pitchFamily="18" charset="0"/>
              </a:rPr>
              <a:t>Мұғалімдер арасында бір пән бойынша бос 16 сағатты бөлуге болмайды. Қажет болған жағдайда оқу жылының басында болатын бос орынға (16 сағат) штаттан тыс оқытушы қабылданады. Бөлуге 15 бос сағаттан аз рұқсат етіледі.</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48553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lgn="just">
              <a:buNone/>
            </a:pPr>
            <a:endParaRPr lang="ru-RU" dirty="0"/>
          </a:p>
          <a:p>
            <a:pPr marL="0" indent="0" algn="just">
              <a:buNone/>
            </a:pPr>
            <a:r>
              <a:rPr lang="ru-RU" dirty="0"/>
              <a:t> </a:t>
            </a:r>
            <a:r>
              <a:rPr lang="kk-KZ" sz="2000" dirty="0">
                <a:latin typeface="Times New Roman" panose="02020603050405020304" pitchFamily="18" charset="0"/>
                <a:cs typeface="Times New Roman" panose="02020603050405020304" pitchFamily="18" charset="0"/>
              </a:rPr>
              <a:t>12. Жаңа оқу жылында білім беру жетістіктерін сырттай бағалау бастапқы және негізгі орта білім беру оқушыларының негізгі білімдерін тексеруге бағытталған «Оқушылардың білім жетістіктерін бақылау» (МОДО) жаңа үлгісіне қайта форматталатын болады.</a:t>
            </a: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514126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62500" lnSpcReduction="20000"/>
          </a:bodyPr>
          <a:lstStyle/>
          <a:p>
            <a:pPr marL="0" indent="0" algn="just">
              <a:buNone/>
            </a:pPr>
            <a:endParaRPr lang="ru-RU" dirty="0"/>
          </a:p>
          <a:p>
            <a:pPr algn="just"/>
            <a:r>
              <a:rPr lang="ru-RU" dirty="0"/>
              <a:t> </a:t>
            </a:r>
            <a:r>
              <a:rPr lang="kk-KZ" dirty="0">
                <a:latin typeface="Times New Roman" panose="02020603050405020304" pitchFamily="18" charset="0"/>
                <a:cs typeface="Times New Roman" panose="02020603050405020304" pitchFamily="18" charset="0"/>
              </a:rPr>
              <a:t>Қағидалар меншік нысанына қарамастан орта (бастауыш, негізгі орта) білім беру ұйымдарына, бөлімшелерге қатысты қолданылады МДҰ өткізу тетігі 2021 жылғы 5 мамырда бұйрықпен бекітілген Оқушылардың оқу жетістіктерін бақылау ережесінде реттелген. Қазақстан Республикасы Білім және ғылым министрлігінің № 204. бағыну, түрі.</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МДҰ мақсаты-оқушылардың ұлттық деңгейдегі оқу жетістіктерінің үлгерімін өлшеу арқылы бастауыш және орта білім беруді жүйелі түрде жақсартуға қолдау көрсету.</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4 және 9 сынып оқушылары үшін МДБ функционалдық сауаттылық деңгейін анықтау үшін Мемлекеттік білім беру стандартының талаптарына сәйкес жүзеге асырылады (білім мен дағдыларды қолдану, аналитикалық, логикалық ойлау).</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Тестілеу жыл сайын сәуір айында орта білім беру ұйымдарының базасында электронды форматта компьютерлерді қолдану арқылы өткізілетін болады.</a:t>
            </a: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196863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ctr">
              <a:buNone/>
            </a:pPr>
            <a:r>
              <a:rPr lang="kk-KZ" sz="4000" dirty="0">
                <a:latin typeface="Times New Roman" pitchFamily="18" charset="0"/>
                <a:cs typeface="Times New Roman" pitchFamily="18" charset="0"/>
              </a:rPr>
              <a:t>Білім беру ұйымдарын оқыту             1 қыркүйектен бастап дәстүрлі форматта</a:t>
            </a: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1600199"/>
          </a:xfrm>
          <a:prstGeom prst="rect">
            <a:avLst/>
          </a:prstGeom>
          <a:noFill/>
        </p:spPr>
      </p:pic>
    </p:spTree>
    <p:extLst>
      <p:ext uri="{BB962C8B-B14F-4D97-AF65-F5344CB8AC3E}">
        <p14:creationId xmlns:p14="http://schemas.microsoft.com/office/powerpoint/2010/main" val="1216564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62500" lnSpcReduction="20000"/>
          </a:bodyPr>
          <a:lstStyle/>
          <a:p>
            <a:pPr marL="0" indent="0" algn="just">
              <a:buNone/>
            </a:pPr>
            <a:endParaRPr lang="ru-RU" dirty="0"/>
          </a:p>
          <a:p>
            <a:pPr algn="just"/>
            <a:r>
              <a:rPr lang="ru-RU" dirty="0"/>
              <a:t> </a:t>
            </a:r>
            <a:r>
              <a:rPr lang="kk-KZ" dirty="0">
                <a:latin typeface="Times New Roman" panose="02020603050405020304" pitchFamily="18" charset="0"/>
                <a:cs typeface="Times New Roman" panose="02020603050405020304" pitchFamily="18" charset="0"/>
              </a:rPr>
              <a:t>Тест тапсырмаларының саны, мазмұны мен формасы, сондай -ақ тестілеуге бөлінген сағат саны Мемлекеттік білім беру стандартына сәйкес тест спецификациясымен анықталады. Тест спецификасын Ұлттық тестілеу орталығы (ҰБТ) әзірлейді.</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Білім беру ұйымдарында МОДО жүргізу ережесінің сақталуын бақылауды Қазақстан Республикасы Білім және ғылым министрлігінің уәкілетті өкілдері (облыстық, аудандық білім беру органдары, білім беру саласындағы сапаны қамтамасыз ету жөніндегі аумақтық департаменттер) жүзеге асырады. .</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Тестілеу процедураларын бағдарламалық -техникалық қамтамасыз етуді, нәтижелерді МОДО бойынша статистикалық өңдеуді ҰТК уәкілетті орган белгілеген мерзімдерде жүзеге асырады.</a:t>
            </a: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МОДО нәтижелері білім беру ұйымдарының назарына ол аяқталған күннен кейін үш жұмыс күні ішінде жеткізіледі. Сонымен қатар тестілеу аяқталғаннан кейін оқушылардың нәтижелері компьютер экранында көрсетіледі.</a:t>
            </a:r>
            <a:endParaRPr lang="ru-RU" dirty="0">
              <a:latin typeface="Times New Roman" panose="02020603050405020304" pitchFamily="18" charset="0"/>
              <a:cs typeface="Times New Roman" panose="02020603050405020304" pitchFamily="18" charset="0"/>
            </a:endParaRP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3719330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lgn="just">
              <a:buNone/>
            </a:pPr>
            <a:endParaRPr lang="ru-RU" dirty="0"/>
          </a:p>
          <a:p>
            <a:pPr algn="just"/>
            <a:r>
              <a:rPr lang="kk-KZ" sz="2000" dirty="0">
                <a:latin typeface="Times New Roman" panose="02020603050405020304" pitchFamily="18" charset="0"/>
                <a:cs typeface="Times New Roman" panose="02020603050405020304" pitchFamily="18" charset="0"/>
              </a:rPr>
              <a:t>MODО нәтижелері бойынша әрбір білім беру ұйымы кері байланыс - білім сапасын жоғарылату бойынша ұсыныстар әзірлеуге әдістемелік көмек алады, бұл мүмкіндік береді:</a:t>
            </a:r>
            <a:endParaRPr lang="ru-RU" sz="2000" dirty="0">
              <a:latin typeface="Times New Roman" panose="02020603050405020304" pitchFamily="18" charset="0"/>
              <a:cs typeface="Times New Roman" panose="02020603050405020304" pitchFamily="18" charset="0"/>
            </a:endParaRPr>
          </a:p>
          <a:p>
            <a:pPr marL="514350" indent="-514350" algn="just">
              <a:buAutoNum type="arabicParenR"/>
            </a:pPr>
            <a:r>
              <a:rPr lang="kk-KZ" sz="2000" dirty="0">
                <a:latin typeface="Times New Roman" panose="02020603050405020304" pitchFamily="18" charset="0"/>
                <a:cs typeface="Times New Roman" panose="02020603050405020304" pitchFamily="18" charset="0"/>
              </a:rPr>
              <a:t>білім сапасына әсер ететін факторларды анықтау (оқушылардың оқу қиындықтары, оларды дайындаудағы олқылықтар, мұғалімдердің кәсіби даму қажеттілігі);</a:t>
            </a:r>
            <a:endParaRPr lang="ru-RU" sz="2000" dirty="0">
              <a:latin typeface="Times New Roman" panose="02020603050405020304" pitchFamily="18" charset="0"/>
              <a:cs typeface="Times New Roman" panose="02020603050405020304" pitchFamily="18" charset="0"/>
            </a:endParaRPr>
          </a:p>
          <a:p>
            <a:pPr marL="514350" indent="-514350" algn="just">
              <a:buAutoNum type="arabicParenR"/>
            </a:pP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әдістемелік қолдауды қажет ететін білім беру ұйымдарын анықтау;</a:t>
            </a:r>
            <a:endParaRPr lang="ru-RU" sz="2000" dirty="0">
              <a:latin typeface="Times New Roman" panose="02020603050405020304" pitchFamily="18" charset="0"/>
              <a:cs typeface="Times New Roman" panose="02020603050405020304" pitchFamily="18" charset="0"/>
            </a:endParaRPr>
          </a:p>
          <a:p>
            <a:pPr marL="514350" indent="-514350" algn="just">
              <a:buAutoNum type="arabicParenR"/>
            </a:pPr>
            <a:r>
              <a:rPr lang="kk-KZ" sz="2000" dirty="0">
                <a:latin typeface="Times New Roman" panose="02020603050405020304" pitchFamily="18" charset="0"/>
                <a:cs typeface="Times New Roman" panose="02020603050405020304" pitchFamily="18" charset="0"/>
              </a:rPr>
              <a:t>білім беруді ұйымдастырудың педагогикалық әлеуетін нығайту.</a:t>
            </a: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2049980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92500"/>
          </a:bodyPr>
          <a:lstStyle/>
          <a:p>
            <a:pPr marL="0" indent="0" algn="just">
              <a:buNone/>
            </a:pPr>
            <a:endParaRPr lang="ru-RU" dirty="0"/>
          </a:p>
          <a:p>
            <a:pPr marL="0" indent="0" algn="just">
              <a:buNone/>
            </a:pPr>
            <a:r>
              <a:rPr lang="kk-KZ" sz="2200" dirty="0">
                <a:latin typeface="Times New Roman" panose="02020603050405020304" pitchFamily="18" charset="0"/>
                <a:cs typeface="Times New Roman" panose="02020603050405020304" pitchFamily="18" charset="0"/>
              </a:rPr>
              <a:t>13. Білім беру ұйымдарының мемлекеттік аттестаттау институты «Кейбір ұйымдарға өзгерістер мен толықтырулар енгізу туралы» Қазақстан Республикасының Заңына сәйкес білім беру ұйымдары көрсететін білім беру қызметтерінің Мемлекеттік білім стандартының талаптарына сәйкестігін анықтау мақсатында енгізілді. Қазақстан Республикасының білім туралы заңнамалық актілері »2021 ж. 8 қаңтардағы № 410- Vi.</a:t>
            </a:r>
            <a:endParaRPr lang="ru-RU" sz="2200" dirty="0">
              <a:latin typeface="Times New Roman" panose="02020603050405020304" pitchFamily="18" charset="0"/>
              <a:cs typeface="Times New Roman" panose="02020603050405020304" pitchFamily="18" charset="0"/>
            </a:endParaRPr>
          </a:p>
          <a:p>
            <a:pPr marL="0" indent="0" algn="just">
              <a:buNone/>
            </a:pPr>
            <a:r>
              <a:rPr lang="kk-KZ" sz="2200" dirty="0">
                <a:latin typeface="Times New Roman" panose="02020603050405020304" pitchFamily="18" charset="0"/>
                <a:cs typeface="Times New Roman" panose="02020603050405020304" pitchFamily="18" charset="0"/>
              </a:rPr>
              <a:t>МЕМЛЕКЕТТІК АТТЕФИКАЦИЯ мектепке дейінгі, орта білім беру ұйымдарында олардың меншік нысанына және бөлім бағыныстылығына қарамастан, білім беру саласындағы уәкілетті органның департаменті мен оның аумақтық бөлімшелеріне сәйкес 5 жылда бір рет профилактикалық бақылау арқылы жүзеге асырылады. Қазақстан Республикасының Кәсіпкерлік кодексі мен «Білім туралы» ҚР Заңы ...</a:t>
            </a:r>
          </a:p>
        </p:txBody>
      </p:sp>
      <p:pic>
        <p:nvPicPr>
          <p:cNvPr id="4" name="Рисунок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
            <a:ext cx="3384376" cy="1844823"/>
          </a:xfrm>
          <a:prstGeom prst="rect">
            <a:avLst/>
          </a:prstGeom>
          <a:noFill/>
        </p:spPr>
      </p:pic>
    </p:spTree>
    <p:extLst>
      <p:ext uri="{BB962C8B-B14F-4D97-AF65-F5344CB8AC3E}">
        <p14:creationId xmlns:p14="http://schemas.microsoft.com/office/powerpoint/2010/main" val="2277346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04864"/>
            <a:ext cx="8229600" cy="1143000"/>
          </a:xfrm>
        </p:spPr>
        <p:txBody>
          <a:bodyPr>
            <a:normAutofit fontScale="90000"/>
          </a:bodyPr>
          <a:lstStyle/>
          <a:p>
            <a:r>
              <a:rPr lang="kk-KZ" dirty="0"/>
              <a:t>«Инновации и мобильность в образовании»</a:t>
            </a:r>
            <a:endParaRPr lang="ru-RU" dirty="0"/>
          </a:p>
        </p:txBody>
      </p:sp>
      <p:pic>
        <p:nvPicPr>
          <p:cNvPr id="4"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74923"/>
            <a:ext cx="9144000" cy="528307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1600200"/>
            <a:ext cx="8229600" cy="4925144"/>
          </a:xfrm>
        </p:spPr>
        <p:txBody>
          <a:bodyPr>
            <a:normAutofit fontScale="25000" lnSpcReduction="20000"/>
          </a:bodyPr>
          <a:lstStyle/>
          <a:p>
            <a:pPr marL="0" indent="0">
              <a:buNone/>
            </a:pPr>
            <a:endParaRPr lang="kk-KZ" dirty="0"/>
          </a:p>
          <a:p>
            <a:pPr marL="0" indent="0">
              <a:buNone/>
            </a:pPr>
            <a:endParaRPr lang="kk-KZ" sz="6200" dirty="0"/>
          </a:p>
          <a:p>
            <a:pPr marL="0" indent="0" algn="ctr">
              <a:buNone/>
            </a:pPr>
            <a:r>
              <a:rPr lang="kk-KZ" sz="8000" dirty="0">
                <a:latin typeface="Times New Roman" panose="02020603050405020304" pitchFamily="18" charset="0"/>
                <a:cs typeface="Times New Roman" panose="02020603050405020304" pitchFamily="18" charset="0"/>
              </a:rPr>
              <a:t>2021-2022 оқу жылының маңызды және мерейтойларына назар аудару ұсынылады:</a:t>
            </a:r>
            <a:endParaRPr lang="ru-RU"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Қазақстан Республикасы Тәуелсіздігінің 30 жылдығы.</a:t>
            </a:r>
            <a:endParaRPr lang="en-US"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 Семей ядролық полигонының жабылғанына 30 жыл.</a:t>
            </a:r>
            <a:endParaRPr lang="en-US"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 Қазақтың көрнекті ағартушысы Ыбырай Алтынсариннің туғанына 180 жыл. </a:t>
            </a:r>
          </a:p>
          <a:p>
            <a:r>
              <a:rPr lang="kk-KZ" sz="8000" dirty="0">
                <a:latin typeface="Times New Roman" panose="02020603050405020304" pitchFamily="18" charset="0"/>
                <a:cs typeface="Times New Roman" panose="02020603050405020304" pitchFamily="18" charset="0"/>
              </a:rPr>
              <a:t>Қазақ халық поэзиясының көрнекті қайраткері, ақындық сөз шебері, жырау, жыршы Жамбыл Жабаевтың туғанына 175 жыл.</a:t>
            </a:r>
            <a:endParaRPr lang="en-US"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 Қазақтың атақты композитор-күйшісі, Қазақстанның халық әртісі Дина Нұрпейісованың туғанына 160 жыл.</a:t>
            </a:r>
            <a:endParaRPr lang="en-US"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Көрнекті қоғам және мемлекет қайраткері, «Алаш» қозғалысының жетекшісі, публицист, ғалым, аудармашы Әлихан Бөкейхановтың туғанына 155 жыл.</a:t>
            </a:r>
            <a:endParaRPr lang="ru-RU"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Қазақ әдебиеттануы мен тіл білімінің негізін салушы, ғалым, түркітанушы, публицист, педагог, аудармашы, қоғам қайраткері Ахмет Байтұрсыновтың туғанына 150 жыл.</a:t>
            </a:r>
            <a:endParaRPr lang="ru-RU" sz="8000" dirty="0">
              <a:latin typeface="Times New Roman" panose="02020603050405020304" pitchFamily="18" charset="0"/>
              <a:cs typeface="Times New Roman" panose="02020603050405020304" pitchFamily="18" charset="0"/>
            </a:endParaRPr>
          </a:p>
          <a:p>
            <a:r>
              <a:rPr lang="ru-RU" sz="8000" dirty="0">
                <a:latin typeface="Times New Roman" panose="02020603050405020304" pitchFamily="18" charset="0"/>
                <a:cs typeface="Times New Roman" panose="02020603050405020304" pitchFamily="18" charset="0"/>
              </a:rPr>
              <a:t>  </a:t>
            </a:r>
            <a:r>
              <a:rPr lang="kk-KZ" sz="8000" dirty="0">
                <a:latin typeface="Times New Roman" panose="02020603050405020304" pitchFamily="18" charset="0"/>
                <a:cs typeface="Times New Roman" panose="02020603050405020304" pitchFamily="18" charset="0"/>
              </a:rPr>
              <a:t>Лирик, ақын Мұқағали Мақатаевтың туғанына 90 жыл. </a:t>
            </a:r>
            <a:endParaRPr lang="en-US" sz="8000" dirty="0">
              <a:latin typeface="Times New Roman" panose="02020603050405020304" pitchFamily="18" charset="0"/>
              <a:cs typeface="Times New Roman" panose="02020603050405020304" pitchFamily="18" charset="0"/>
            </a:endParaRPr>
          </a:p>
          <a:p>
            <a:r>
              <a:rPr lang="kk-KZ" sz="8000" dirty="0">
                <a:latin typeface="Times New Roman" panose="02020603050405020304" pitchFamily="18" charset="0"/>
                <a:cs typeface="Times New Roman" panose="02020603050405020304" pitchFamily="18" charset="0"/>
              </a:rPr>
              <a:t>Этнограф, өнертанушы, жазушы, журналист, қоғам қайраткері Ақселеу Сейдімбектің туғанына 80 жыл.</a:t>
            </a:r>
            <a:endParaRPr lang="ru-RU" sz="8000" b="1" dirty="0">
              <a:solidFill>
                <a:schemeClr val="tx2">
                  <a:lumMod val="75000"/>
                </a:schemeClr>
              </a:solidFill>
              <a:latin typeface="Times New Roman" pitchFamily="18" charset="0"/>
              <a:cs typeface="Times New Roman" pitchFamily="18" charset="0"/>
            </a:endParaRPr>
          </a:p>
        </p:txBody>
      </p:sp>
      <p:pic>
        <p:nvPicPr>
          <p:cNvPr id="15362" name="Picture 2" descr="C:\Users\user\Desktop\news810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98719"/>
            <a:ext cx="1874348" cy="1098251"/>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user\Desktop\0c9de5c818c4a24862c5bde6ead2568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5039" y="149097"/>
            <a:ext cx="1597497" cy="1597497"/>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349692"/>
            <a:ext cx="1800200" cy="1196305"/>
          </a:xfrm>
          <a:prstGeom prst="rect">
            <a:avLst/>
          </a:prstGeom>
          <a:noFill/>
        </p:spPr>
      </p:pic>
    </p:spTree>
    <p:extLst>
      <p:ext uri="{BB962C8B-B14F-4D97-AF65-F5344CB8AC3E}">
        <p14:creationId xmlns:p14="http://schemas.microsoft.com/office/powerpoint/2010/main" val="4141915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04864"/>
            <a:ext cx="8229600" cy="1143000"/>
          </a:xfrm>
        </p:spPr>
        <p:txBody>
          <a:bodyPr>
            <a:normAutofit fontScale="90000"/>
          </a:bodyPr>
          <a:lstStyle/>
          <a:p>
            <a:r>
              <a:rPr lang="kk-KZ" dirty="0"/>
              <a:t>«Инновации и мобильность в образовании»</a:t>
            </a:r>
            <a:endParaRPr lang="ru-RU" dirty="0"/>
          </a:p>
        </p:txBody>
      </p:sp>
      <p:pic>
        <p:nvPicPr>
          <p:cNvPr id="4"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74923"/>
            <a:ext cx="9144000" cy="528307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1600200"/>
            <a:ext cx="8229600" cy="4925144"/>
          </a:xfrm>
        </p:spPr>
        <p:txBody>
          <a:bodyPr>
            <a:normAutofit/>
          </a:bodyPr>
          <a:lstStyle/>
          <a:p>
            <a:pPr marL="0" indent="0">
              <a:buNone/>
            </a:pPr>
            <a:endParaRPr lang="kk-KZ" dirty="0"/>
          </a:p>
          <a:p>
            <a:pPr marL="0" indent="0">
              <a:buNone/>
            </a:pPr>
            <a:endParaRPr lang="kk-KZ" dirty="0"/>
          </a:p>
          <a:p>
            <a:pPr marL="0" indent="0" algn="ctr">
              <a:buNone/>
            </a:pPr>
            <a:r>
              <a:rPr lang="kk-KZ" sz="2000" dirty="0">
                <a:latin typeface="Times New Roman" panose="02020603050405020304" pitchFamily="18" charset="0"/>
                <a:cs typeface="Times New Roman" panose="02020603050405020304" pitchFamily="18" charset="0"/>
              </a:rPr>
              <a:t>14. 2021-2022 оқу жылында оқуды қолдау және  кітаптың беделін («оқу сәні») арттыру мақсатында барлық жерде «Оқу мектебі» жобасы жүзеге асырылуда. Әр мектеп сабақ арасында 20 минуттық жоспарлы кітап оқуды жүзеге асырады. Мектеп залдарында Буккроссинг бұрыштарын құру ұсынылады. Электронды форматтағы кітаптарды оқу мүмкіндігін пайдалана аласыз, соның ішінде мобильді құрылғыларды қолдана аласыз.</a:t>
            </a:r>
            <a:endParaRPr lang="ru-RU" sz="2000" dirty="0">
              <a:latin typeface="Times New Roman" panose="02020603050405020304" pitchFamily="18" charset="0"/>
              <a:cs typeface="Times New Roman" panose="02020603050405020304" pitchFamily="18" charset="0"/>
            </a:endParaRPr>
          </a:p>
        </p:txBody>
      </p:sp>
      <p:pic>
        <p:nvPicPr>
          <p:cNvPr id="15362" name="Picture 2" descr="C:\Users\user\Desktop\news810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98719"/>
            <a:ext cx="1874348" cy="1098251"/>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user\Desktop\0c9de5c818c4a24862c5bde6ead2568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5039" y="149097"/>
            <a:ext cx="1597497" cy="1597497"/>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349692"/>
            <a:ext cx="1800200" cy="1196305"/>
          </a:xfrm>
          <a:prstGeom prst="rect">
            <a:avLst/>
          </a:prstGeom>
          <a:noFill/>
        </p:spPr>
      </p:pic>
    </p:spTree>
    <p:extLst>
      <p:ext uri="{BB962C8B-B14F-4D97-AF65-F5344CB8AC3E}">
        <p14:creationId xmlns:p14="http://schemas.microsoft.com/office/powerpoint/2010/main" val="599486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04864"/>
            <a:ext cx="8229600" cy="1143000"/>
          </a:xfrm>
        </p:spPr>
        <p:txBody>
          <a:bodyPr>
            <a:normAutofit fontScale="90000"/>
          </a:bodyPr>
          <a:lstStyle/>
          <a:p>
            <a:r>
              <a:rPr lang="kk-KZ" dirty="0"/>
              <a:t>«Инновации и мобильность в образовании»</a:t>
            </a:r>
            <a:endParaRPr lang="ru-RU" dirty="0"/>
          </a:p>
        </p:txBody>
      </p:sp>
      <p:pic>
        <p:nvPicPr>
          <p:cNvPr id="4" name="Picture 2" descr="C:\Users\user\Desktop\1610506579_36-p-goluboi-fon-v-geometrii-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74923"/>
            <a:ext cx="9144000" cy="528307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1600200"/>
            <a:ext cx="8229600" cy="4925144"/>
          </a:xfrm>
        </p:spPr>
        <p:txBody>
          <a:bodyPr>
            <a:normAutofit/>
          </a:bodyPr>
          <a:lstStyle/>
          <a:p>
            <a:pPr marL="0" indent="0">
              <a:buNone/>
            </a:pPr>
            <a:endParaRPr lang="kk-KZ" dirty="0"/>
          </a:p>
          <a:p>
            <a:pPr marL="0" indent="0">
              <a:buNone/>
            </a:pPr>
            <a:endParaRPr lang="kk-KZ" dirty="0"/>
          </a:p>
          <a:p>
            <a:pPr marL="0" indent="0" algn="ctr">
              <a:buNone/>
            </a:pPr>
            <a:r>
              <a:rPr lang="kk-KZ" sz="2000" dirty="0">
                <a:latin typeface="Times New Roman" panose="02020603050405020304" pitchFamily="18" charset="0"/>
                <a:cs typeface="Times New Roman" panose="02020603050405020304" pitchFamily="18" charset="0"/>
              </a:rPr>
              <a:t>Білім беру мекемелерінде:</a:t>
            </a:r>
            <a:endParaRPr lang="ru-RU" sz="2000" dirty="0">
              <a:latin typeface="Times New Roman" panose="02020603050405020304" pitchFamily="18" charset="0"/>
              <a:cs typeface="Times New Roman" panose="02020603050405020304" pitchFamily="18" charset="0"/>
            </a:endParaRPr>
          </a:p>
          <a:p>
            <a:pPr marL="514350" indent="-514350">
              <a:buAutoNum type="arabicParenR"/>
            </a:pPr>
            <a:r>
              <a:rPr lang="kk-KZ" sz="2000" dirty="0">
                <a:latin typeface="Times New Roman" panose="02020603050405020304" pitchFamily="18" charset="0"/>
                <a:cs typeface="Times New Roman" panose="02020603050405020304" pitchFamily="18" charset="0"/>
              </a:rPr>
              <a:t>қазақ тілінде оқытылатын сабақтарда мұғалімге аты мен әкесінің аты немесе «Мұғалім» арқылы хабарласу ұсынылады;</a:t>
            </a:r>
            <a:endParaRPr lang="ru-RU" sz="2000" dirty="0">
              <a:latin typeface="Times New Roman" panose="02020603050405020304" pitchFamily="18" charset="0"/>
              <a:cs typeface="Times New Roman" panose="02020603050405020304" pitchFamily="18" charset="0"/>
            </a:endParaRPr>
          </a:p>
          <a:p>
            <a:pPr marL="514350" indent="-514350">
              <a:buAutoNum type="arabicParenR"/>
            </a:pP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мұғалім оқушыларға атымен жүгінеді;</a:t>
            </a:r>
            <a:endParaRPr lang="ru-RU" sz="2000" dirty="0">
              <a:latin typeface="Times New Roman" panose="02020603050405020304" pitchFamily="18" charset="0"/>
              <a:cs typeface="Times New Roman" panose="02020603050405020304" pitchFamily="18" charset="0"/>
            </a:endParaRPr>
          </a:p>
          <a:p>
            <a:pPr marL="514350" indent="-514350">
              <a:buAutoNum type="arabicParenR"/>
            </a:pPr>
            <a:r>
              <a:rPr lang="kk-KZ" sz="2000" dirty="0">
                <a:latin typeface="Times New Roman" panose="02020603050405020304" pitchFamily="18" charset="0"/>
                <a:cs typeface="Times New Roman" panose="02020603050405020304" pitchFamily="18" charset="0"/>
              </a:rPr>
              <a:t>сабақтың басталуы мен аяқталуы туралы хабарландыру ретінде мектептерге дәстүрлі қоңырауды таңдау немесе музыкалық экран сақтағыштарды қолдану ұсынылады: сабақтың басында - «төкпе күй», сабақтан - «шертпе күй»;</a:t>
            </a:r>
            <a:endParaRPr lang="ru-RU" sz="2000" dirty="0">
              <a:latin typeface="Times New Roman" panose="02020603050405020304" pitchFamily="18" charset="0"/>
              <a:cs typeface="Times New Roman" panose="02020603050405020304" pitchFamily="18" charset="0"/>
            </a:endParaRPr>
          </a:p>
          <a:p>
            <a:pPr marL="514350" indent="-514350">
              <a:buAutoNum type="arabicParenR"/>
            </a:pPr>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тіркеу кезінде сәйкес емес атрибуттары бар мектептер мен сыныптарды шамадан тыс жүктемеу ұсынылады.</a:t>
            </a:r>
            <a:endParaRPr lang="ru-RU" sz="2000" b="1" dirty="0">
              <a:solidFill>
                <a:schemeClr val="tx2">
                  <a:lumMod val="75000"/>
                </a:schemeClr>
              </a:solidFill>
              <a:latin typeface="Times New Roman" pitchFamily="18" charset="0"/>
              <a:cs typeface="Times New Roman" pitchFamily="18" charset="0"/>
            </a:endParaRPr>
          </a:p>
        </p:txBody>
      </p:sp>
      <p:pic>
        <p:nvPicPr>
          <p:cNvPr id="15362" name="Picture 2" descr="C:\Users\user\Desktop\news810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98719"/>
            <a:ext cx="1874348" cy="1098251"/>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user\Desktop\0c9de5c818c4a24862c5bde6ead2568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5039" y="149097"/>
            <a:ext cx="1597497" cy="1597497"/>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349692"/>
            <a:ext cx="1800200" cy="1196305"/>
          </a:xfrm>
          <a:prstGeom prst="rect">
            <a:avLst/>
          </a:prstGeom>
          <a:noFill/>
        </p:spPr>
      </p:pic>
    </p:spTree>
    <p:extLst>
      <p:ext uri="{BB962C8B-B14F-4D97-AF65-F5344CB8AC3E}">
        <p14:creationId xmlns:p14="http://schemas.microsoft.com/office/powerpoint/2010/main" val="282928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55000" lnSpcReduction="20000"/>
          </a:bodyPr>
          <a:lstStyle/>
          <a:p>
            <a:pPr marL="0" indent="0">
              <a:buNone/>
            </a:pPr>
            <a:endParaRPr lang="kk-KZ" dirty="0"/>
          </a:p>
          <a:p>
            <a:pPr marL="0" indent="0">
              <a:buNone/>
            </a:pPr>
            <a:r>
              <a:rPr lang="ru-RU" b="1" dirty="0"/>
              <a:t>1 </a:t>
            </a:r>
            <a:r>
              <a:rPr lang="ru-RU" b="1" dirty="0" err="1"/>
              <a:t>қыркүйекте</a:t>
            </a:r>
            <a:r>
              <a:rPr lang="ru-RU" b="1" dirty="0"/>
              <a:t> </a:t>
            </a:r>
            <a:r>
              <a:rPr lang="ru-RU" b="1" dirty="0" err="1"/>
              <a:t>дәстүрлі</a:t>
            </a:r>
            <a:r>
              <a:rPr lang="ru-RU" b="1" dirty="0"/>
              <a:t> </a:t>
            </a:r>
            <a:r>
              <a:rPr lang="ru-RU" b="1" dirty="0" err="1"/>
              <a:t>форматта</a:t>
            </a:r>
            <a:r>
              <a:rPr lang="ru-RU" b="1" dirty="0"/>
              <a:t> </a:t>
            </a:r>
            <a:r>
              <a:rPr lang="ru-RU" b="1" dirty="0" err="1"/>
              <a:t>білім</a:t>
            </a:r>
            <a:r>
              <a:rPr lang="ru-RU" b="1" dirty="0"/>
              <a:t> беру </a:t>
            </a:r>
            <a:r>
              <a:rPr lang="ru-RU" b="1" dirty="0" err="1"/>
              <a:t>ұйымдарын</a:t>
            </a:r>
            <a:r>
              <a:rPr lang="ru-RU" b="1" dirty="0"/>
              <a:t> </a:t>
            </a:r>
            <a:r>
              <a:rPr lang="ru-RU" b="1" dirty="0" err="1"/>
              <a:t>ашу</a:t>
            </a:r>
            <a:r>
              <a:rPr lang="ru-RU" b="1" dirty="0"/>
              <a:t> </a:t>
            </a:r>
            <a:r>
              <a:rPr lang="ru-RU" b="1" dirty="0" err="1"/>
              <a:t>үшін</a:t>
            </a:r>
            <a:endParaRPr lang="ru-RU" b="1" dirty="0"/>
          </a:p>
          <a:p>
            <a:pPr marL="0" indent="0">
              <a:buNone/>
            </a:pPr>
            <a:r>
              <a:rPr lang="ru-RU" b="1" dirty="0" err="1"/>
              <a:t>келесі</a:t>
            </a:r>
            <a:r>
              <a:rPr lang="ru-RU" b="1" dirty="0"/>
              <a:t> </a:t>
            </a:r>
            <a:r>
              <a:rPr lang="ru-RU" b="1" dirty="0" err="1"/>
              <a:t>санитарлық-эпидемиологиялық</a:t>
            </a:r>
            <a:r>
              <a:rPr lang="ru-RU" b="1" dirty="0"/>
              <a:t> </a:t>
            </a:r>
            <a:r>
              <a:rPr lang="ru-RU" b="1" dirty="0" err="1"/>
              <a:t>талаптарды</a:t>
            </a:r>
            <a:r>
              <a:rPr lang="ru-RU" b="1" dirty="0"/>
              <a:t> </a:t>
            </a:r>
            <a:r>
              <a:rPr lang="ru-RU" b="1" dirty="0" err="1"/>
              <a:t>сақтау</a:t>
            </a:r>
            <a:r>
              <a:rPr lang="ru-RU" b="1" dirty="0"/>
              <a:t> </a:t>
            </a:r>
            <a:r>
              <a:rPr lang="ru-RU" b="1" dirty="0" err="1"/>
              <a:t>ұсынылады</a:t>
            </a:r>
            <a:r>
              <a:rPr lang="ru-RU" b="1" dirty="0"/>
              <a:t>:</a:t>
            </a:r>
          </a:p>
          <a:p>
            <a:pPr marL="0" indent="0">
              <a:buNone/>
            </a:pPr>
            <a:r>
              <a:rPr lang="ru-RU" b="1" dirty="0"/>
              <a:t>- </a:t>
            </a:r>
            <a:r>
              <a:rPr lang="ru-RU" b="1" dirty="0" err="1"/>
              <a:t>күнделікті</a:t>
            </a:r>
            <a:r>
              <a:rPr lang="ru-RU" b="1" dirty="0"/>
              <a:t> </a:t>
            </a:r>
            <a:r>
              <a:rPr lang="ru-RU" b="1" dirty="0" err="1"/>
              <a:t>санитарлық-залалсыздандыру</a:t>
            </a:r>
            <a:r>
              <a:rPr lang="ru-RU" b="1" dirty="0"/>
              <a:t> </a:t>
            </a:r>
            <a:r>
              <a:rPr lang="ru-RU" b="1" dirty="0" err="1"/>
              <a:t>шараларын</a:t>
            </a:r>
            <a:r>
              <a:rPr lang="ru-RU" b="1" dirty="0"/>
              <a:t> </a:t>
            </a:r>
            <a:r>
              <a:rPr lang="ru-RU" b="1" dirty="0" err="1"/>
              <a:t>жүргізу</a:t>
            </a:r>
            <a:r>
              <a:rPr lang="ru-RU" b="1" dirty="0"/>
              <a:t>;</a:t>
            </a:r>
          </a:p>
          <a:p>
            <a:pPr marL="0" indent="0">
              <a:buNone/>
            </a:pPr>
            <a:r>
              <a:rPr lang="ru-RU" b="1" dirty="0"/>
              <a:t>- </a:t>
            </a:r>
            <a:r>
              <a:rPr lang="ru-RU" b="1" dirty="0" err="1"/>
              <a:t>дезинфекциялау</a:t>
            </a:r>
            <a:r>
              <a:rPr lang="ru-RU" b="1" dirty="0"/>
              <a:t> </a:t>
            </a:r>
            <a:r>
              <a:rPr lang="ru-RU" b="1" dirty="0" err="1"/>
              <a:t>және</a:t>
            </a:r>
            <a:r>
              <a:rPr lang="ru-RU" b="1" dirty="0"/>
              <a:t> </a:t>
            </a:r>
            <a:r>
              <a:rPr lang="ru-RU" b="1" dirty="0" err="1"/>
              <a:t>жуу</a:t>
            </a:r>
            <a:r>
              <a:rPr lang="ru-RU" b="1" dirty="0"/>
              <a:t> </a:t>
            </a:r>
            <a:r>
              <a:rPr lang="ru-RU" b="1" dirty="0" err="1"/>
              <a:t>құралдарымен</a:t>
            </a:r>
            <a:r>
              <a:rPr lang="ru-RU" b="1" dirty="0"/>
              <a:t> </a:t>
            </a:r>
            <a:r>
              <a:rPr lang="ru-RU" b="1" dirty="0" err="1"/>
              <a:t>ылғалды</a:t>
            </a:r>
            <a:r>
              <a:rPr lang="ru-RU" b="1" dirty="0"/>
              <a:t> </a:t>
            </a:r>
            <a:r>
              <a:rPr lang="ru-RU" b="1" dirty="0" err="1"/>
              <a:t>тазалау</a:t>
            </a:r>
            <a:r>
              <a:rPr lang="ru-RU" b="1" dirty="0"/>
              <a:t>;</a:t>
            </a:r>
          </a:p>
          <a:p>
            <a:pPr marL="0" indent="0">
              <a:buNone/>
            </a:pPr>
            <a:r>
              <a:rPr lang="ru-RU" b="1" dirty="0"/>
              <a:t>- </a:t>
            </a:r>
            <a:r>
              <a:rPr lang="ru-RU" b="1" dirty="0" err="1"/>
              <a:t>ғимаратты</a:t>
            </a:r>
            <a:r>
              <a:rPr lang="ru-RU" b="1" dirty="0"/>
              <a:t> </a:t>
            </a:r>
            <a:r>
              <a:rPr lang="ru-RU" b="1" dirty="0" err="1"/>
              <a:t>желдету</a:t>
            </a:r>
            <a:r>
              <a:rPr lang="ru-RU" b="1" dirty="0"/>
              <a:t> </a:t>
            </a:r>
            <a:r>
              <a:rPr lang="ru-RU" b="1" dirty="0" err="1"/>
              <a:t>және</a:t>
            </a:r>
            <a:r>
              <a:rPr lang="ru-RU" b="1" dirty="0"/>
              <a:t> </a:t>
            </a:r>
            <a:r>
              <a:rPr lang="ru-RU" b="1" dirty="0" err="1"/>
              <a:t>кварцтау</a:t>
            </a:r>
            <a:r>
              <a:rPr lang="ru-RU" b="1" dirty="0"/>
              <a:t>;</a:t>
            </a:r>
          </a:p>
          <a:p>
            <a:pPr marL="0" indent="0">
              <a:buNone/>
            </a:pPr>
            <a:r>
              <a:rPr lang="ru-RU" b="1" dirty="0"/>
              <a:t>- </a:t>
            </a:r>
            <a:r>
              <a:rPr lang="ru-RU" b="1" dirty="0" err="1"/>
              <a:t>термометрмен</a:t>
            </a:r>
            <a:r>
              <a:rPr lang="ru-RU" b="1" dirty="0"/>
              <a:t> </a:t>
            </a:r>
            <a:r>
              <a:rPr lang="ru-RU" b="1" dirty="0" err="1"/>
              <a:t>өлшеу</a:t>
            </a:r>
            <a:r>
              <a:rPr lang="ru-RU" b="1" dirty="0"/>
              <a:t>;</a:t>
            </a:r>
          </a:p>
          <a:p>
            <a:pPr marL="0" indent="0">
              <a:buNone/>
            </a:pPr>
            <a:r>
              <a:rPr lang="ru-RU" b="1" dirty="0"/>
              <a:t>- </a:t>
            </a:r>
            <a:r>
              <a:rPr lang="ru-RU" b="1" dirty="0" err="1"/>
              <a:t>сыныпқа</a:t>
            </a:r>
            <a:r>
              <a:rPr lang="ru-RU" b="1" dirty="0"/>
              <a:t> кабинет </a:t>
            </a:r>
            <a:r>
              <a:rPr lang="ru-RU" b="1" dirty="0" err="1"/>
              <a:t>бекіту</a:t>
            </a:r>
            <a:r>
              <a:rPr lang="ru-RU" b="1" dirty="0"/>
              <a:t>;</a:t>
            </a:r>
          </a:p>
          <a:p>
            <a:pPr marL="0" indent="0">
              <a:buNone/>
            </a:pPr>
            <a:r>
              <a:rPr lang="ru-RU" b="1" dirty="0"/>
              <a:t>- </a:t>
            </a:r>
            <a:r>
              <a:rPr lang="ru-RU" b="1" dirty="0" err="1"/>
              <a:t>үзілістерді</a:t>
            </a:r>
            <a:r>
              <a:rPr lang="ru-RU" b="1" dirty="0"/>
              <a:t> </a:t>
            </a:r>
            <a:r>
              <a:rPr lang="ru-RU" b="1" dirty="0" err="1"/>
              <a:t>әртүрлі</a:t>
            </a:r>
            <a:r>
              <a:rPr lang="ru-RU" b="1" dirty="0"/>
              <a:t> </a:t>
            </a:r>
            <a:r>
              <a:rPr lang="ru-RU" b="1" dirty="0" err="1"/>
              <a:t>уақыттарға</a:t>
            </a:r>
            <a:r>
              <a:rPr lang="ru-RU" b="1" dirty="0"/>
              <a:t> </a:t>
            </a:r>
            <a:r>
              <a:rPr lang="ru-RU" b="1" dirty="0" err="1"/>
              <a:t>қою</a:t>
            </a:r>
            <a:r>
              <a:rPr lang="ru-RU" b="1" dirty="0"/>
              <a:t>;</a:t>
            </a:r>
          </a:p>
          <a:p>
            <a:pPr marL="0" indent="0">
              <a:buNone/>
            </a:pPr>
            <a:r>
              <a:rPr lang="ru-RU" b="1" dirty="0"/>
              <a:t>- </a:t>
            </a:r>
            <a:r>
              <a:rPr lang="ru-RU" b="1" dirty="0" err="1"/>
              <a:t>мектеп</a:t>
            </a:r>
            <a:r>
              <a:rPr lang="ru-RU" b="1" dirty="0"/>
              <a:t> </a:t>
            </a:r>
            <a:r>
              <a:rPr lang="ru-RU" b="1" dirty="0" err="1"/>
              <a:t>педагогтері</a:t>
            </a:r>
            <a:r>
              <a:rPr lang="ru-RU" b="1" dirty="0"/>
              <a:t> мен </a:t>
            </a:r>
            <a:r>
              <a:rPr lang="ru-RU" b="1" dirty="0" err="1"/>
              <a:t>техникалық</a:t>
            </a:r>
            <a:r>
              <a:rPr lang="ru-RU" b="1" dirty="0"/>
              <a:t> </a:t>
            </a:r>
            <a:r>
              <a:rPr lang="ru-RU" b="1" dirty="0" err="1"/>
              <a:t>қызметкерлерді</a:t>
            </a:r>
            <a:r>
              <a:rPr lang="ru-RU" b="1" dirty="0"/>
              <a:t> </a:t>
            </a:r>
            <a:r>
              <a:rPr lang="ru-RU" b="1" dirty="0" err="1"/>
              <a:t>вакцинациялау</a:t>
            </a:r>
            <a:r>
              <a:rPr lang="ru-RU" b="1" dirty="0"/>
              <a:t>;</a:t>
            </a:r>
          </a:p>
          <a:p>
            <a:pPr marL="0" indent="0">
              <a:buNone/>
            </a:pPr>
            <a:r>
              <a:rPr lang="ru-RU" b="1" dirty="0"/>
              <a:t>- </a:t>
            </a:r>
            <a:r>
              <a:rPr lang="ru-RU" b="1" dirty="0" err="1"/>
              <a:t>қосымша</a:t>
            </a:r>
            <a:r>
              <a:rPr lang="ru-RU" b="1" dirty="0"/>
              <a:t> </a:t>
            </a:r>
            <a:r>
              <a:rPr lang="ru-RU" b="1" dirty="0" err="1"/>
              <a:t>ауысымдар</a:t>
            </a:r>
            <a:r>
              <a:rPr lang="ru-RU" b="1" dirty="0"/>
              <a:t> мен </a:t>
            </a:r>
            <a:r>
              <a:rPr lang="ru-RU" b="1" dirty="0" err="1"/>
              <a:t>кіші</a:t>
            </a:r>
            <a:r>
              <a:rPr lang="ru-RU" b="1" dirty="0"/>
              <a:t> </a:t>
            </a:r>
            <a:r>
              <a:rPr lang="ru-RU" b="1" dirty="0" err="1"/>
              <a:t>ауысымдарды</a:t>
            </a:r>
            <a:r>
              <a:rPr lang="ru-RU" b="1" dirty="0"/>
              <a:t> </a:t>
            </a:r>
            <a:r>
              <a:rPr lang="ru-RU" b="1" dirty="0" err="1"/>
              <a:t>ұйымдастыру</a:t>
            </a:r>
            <a:r>
              <a:rPr lang="ru-RU" b="1" dirty="0"/>
              <a:t>;</a:t>
            </a:r>
          </a:p>
          <a:p>
            <a:pPr marL="0" indent="0">
              <a:buNone/>
            </a:pPr>
            <a:r>
              <a:rPr lang="ru-RU" b="1" dirty="0"/>
              <a:t>- </a:t>
            </a:r>
            <a:r>
              <a:rPr lang="ru-RU" b="1" dirty="0" err="1"/>
              <a:t>ауысымдар</a:t>
            </a:r>
            <a:r>
              <a:rPr lang="ru-RU" b="1" dirty="0"/>
              <a:t> </a:t>
            </a:r>
            <a:r>
              <a:rPr lang="ru-RU" b="1" dirty="0" err="1"/>
              <a:t>бойынша</a:t>
            </a:r>
            <a:r>
              <a:rPr lang="ru-RU" b="1" dirty="0"/>
              <a:t> </a:t>
            </a:r>
            <a:r>
              <a:rPr lang="ru-RU" b="1" dirty="0" err="1"/>
              <a:t>оқу</a:t>
            </a:r>
            <a:r>
              <a:rPr lang="ru-RU" b="1" dirty="0"/>
              <a:t> </a:t>
            </a:r>
            <a:r>
              <a:rPr lang="ru-RU" b="1" dirty="0" err="1"/>
              <a:t>процесін</a:t>
            </a:r>
            <a:r>
              <a:rPr lang="ru-RU" b="1" dirty="0"/>
              <a:t> </a:t>
            </a:r>
            <a:r>
              <a:rPr lang="ru-RU" b="1" dirty="0" err="1"/>
              <a:t>ұйымдастыру</a:t>
            </a:r>
            <a:r>
              <a:rPr lang="ru-RU" b="1" dirty="0"/>
              <a:t>;</a:t>
            </a:r>
          </a:p>
          <a:p>
            <a:pPr marL="0" indent="0">
              <a:buNone/>
            </a:pPr>
            <a:r>
              <a:rPr lang="ru-RU" b="1" dirty="0"/>
              <a:t>- </a:t>
            </a:r>
            <a:r>
              <a:rPr lang="ru-RU" b="1" dirty="0" err="1"/>
              <a:t>ауқымды</a:t>
            </a:r>
            <a:r>
              <a:rPr lang="ru-RU" b="1" dirty="0"/>
              <a:t> </a:t>
            </a:r>
            <a:r>
              <a:rPr lang="ru-RU" b="1" dirty="0" err="1"/>
              <a:t>іс-шараларды</a:t>
            </a:r>
            <a:r>
              <a:rPr lang="ru-RU" b="1" dirty="0"/>
              <a:t> </a:t>
            </a:r>
            <a:r>
              <a:rPr lang="ru-RU" b="1" dirty="0" err="1"/>
              <a:t>өткізбеу</a:t>
            </a:r>
            <a:r>
              <a:rPr lang="ru-RU" b="1" dirty="0"/>
              <a:t>;</a:t>
            </a:r>
          </a:p>
          <a:p>
            <a:pPr marL="0" indent="0">
              <a:buNone/>
            </a:pPr>
            <a:r>
              <a:rPr lang="ru-RU" b="1" dirty="0"/>
              <a:t>- </a:t>
            </a:r>
            <a:r>
              <a:rPr lang="ru-RU" b="1" dirty="0" err="1"/>
              <a:t>асханалар</a:t>
            </a:r>
            <a:r>
              <a:rPr lang="ru-RU" b="1" dirty="0"/>
              <a:t> </a:t>
            </a:r>
            <a:r>
              <a:rPr lang="ru-RU" b="1" dirty="0" err="1"/>
              <a:t>жұмысын</a:t>
            </a:r>
            <a:r>
              <a:rPr lang="ru-RU" b="1" dirty="0"/>
              <a:t> </a:t>
            </a:r>
            <a:r>
              <a:rPr lang="ru-RU" b="1" dirty="0" err="1"/>
              <a:t>кесте</a:t>
            </a:r>
            <a:r>
              <a:rPr lang="ru-RU" b="1" dirty="0"/>
              <a:t> </a:t>
            </a:r>
            <a:r>
              <a:rPr lang="ru-RU" b="1" dirty="0" err="1"/>
              <a:t>бойынша</a:t>
            </a:r>
            <a:r>
              <a:rPr lang="ru-RU" b="1" dirty="0"/>
              <a:t> </a:t>
            </a:r>
            <a:r>
              <a:rPr lang="ru-RU" b="1" dirty="0" err="1"/>
              <a:t>ұйымдастыру</a:t>
            </a:r>
            <a:r>
              <a:rPr lang="ru-RU" b="1" dirty="0"/>
              <a:t>;</a:t>
            </a:r>
          </a:p>
          <a:p>
            <a:pPr marL="0" indent="0">
              <a:buNone/>
            </a:pPr>
            <a:r>
              <a:rPr lang="ru-RU" b="1" dirty="0"/>
              <a:t>- </a:t>
            </a:r>
            <a:r>
              <a:rPr lang="ru-RU" b="1" dirty="0" err="1"/>
              <a:t>медициналық</a:t>
            </a:r>
            <a:r>
              <a:rPr lang="ru-RU" b="1" dirty="0"/>
              <a:t> </a:t>
            </a:r>
            <a:r>
              <a:rPr lang="ru-RU" b="1" dirty="0" err="1"/>
              <a:t>кабинеттер</a:t>
            </a:r>
            <a:r>
              <a:rPr lang="ru-RU" b="1" dirty="0"/>
              <a:t> мен </a:t>
            </a:r>
            <a:r>
              <a:rPr lang="ru-RU" b="1" dirty="0" err="1"/>
              <a:t>оқшаулағыштардың</a:t>
            </a:r>
            <a:r>
              <a:rPr lang="ru-RU" b="1" dirty="0"/>
              <a:t> </a:t>
            </a:r>
            <a:r>
              <a:rPr lang="ru-RU" b="1" dirty="0" err="1"/>
              <a:t>қызметі</a:t>
            </a:r>
            <a:r>
              <a:rPr lang="ru-RU" b="1" dirty="0"/>
              <a:t>.</a:t>
            </a:r>
          </a:p>
          <a:p>
            <a:pPr marL="0" indent="0">
              <a:buNone/>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1600199"/>
          </a:xfrm>
          <a:prstGeom prst="rect">
            <a:avLst/>
          </a:prstGeom>
          <a:noFill/>
        </p:spPr>
      </p:pic>
    </p:spTree>
    <p:extLst>
      <p:ext uri="{BB962C8B-B14F-4D97-AF65-F5344CB8AC3E}">
        <p14:creationId xmlns:p14="http://schemas.microsoft.com/office/powerpoint/2010/main" val="162043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55000" lnSpcReduction="20000"/>
          </a:bodyPr>
          <a:lstStyle/>
          <a:p>
            <a:pPr marL="0" indent="0">
              <a:buNone/>
            </a:pPr>
            <a:r>
              <a:rPr lang="kk-KZ" dirty="0">
                <a:latin typeface="Times New Roman" pitchFamily="18" charset="0"/>
                <a:cs typeface="Times New Roman" pitchFamily="18" charset="0"/>
              </a:rPr>
              <a:t>Ата-аналармен және білім алушылармен жеке гигиена мен санитарлық</a:t>
            </a:r>
          </a:p>
          <a:p>
            <a:pPr marL="0" indent="0">
              <a:buNone/>
            </a:pPr>
            <a:r>
              <a:rPr lang="kk-KZ" dirty="0">
                <a:latin typeface="Times New Roman" pitchFamily="18" charset="0"/>
                <a:cs typeface="Times New Roman" pitchFamily="18" charset="0"/>
              </a:rPr>
              <a:t>қауіпсіздік шараларын сақтау бойынша түсіндіру жұмыстарын жүргізуге</a:t>
            </a:r>
          </a:p>
          <a:p>
            <a:pPr marL="0" indent="0">
              <a:buNone/>
            </a:pPr>
            <a:r>
              <a:rPr lang="kk-KZ" dirty="0">
                <a:latin typeface="Times New Roman" pitchFamily="18" charset="0"/>
                <a:cs typeface="Times New Roman" pitchFamily="18" charset="0"/>
              </a:rPr>
              <a:t>(медицина қызметкерлерін шақыра отырып) ерекше назар аудару керек.</a:t>
            </a:r>
          </a:p>
          <a:p>
            <a:pPr marL="0" indent="0">
              <a:buNone/>
            </a:pPr>
            <a:endParaRPr lang="kk-KZ" dirty="0">
              <a:latin typeface="Times New Roman" pitchFamily="18" charset="0"/>
              <a:cs typeface="Times New Roman" pitchFamily="18" charset="0"/>
            </a:endParaRPr>
          </a:p>
          <a:p>
            <a:pPr marL="0" indent="0">
              <a:buNone/>
            </a:pPr>
            <a:r>
              <a:rPr lang="kk-KZ" dirty="0">
                <a:latin typeface="Times New Roman" pitchFamily="18" charset="0"/>
                <a:cs typeface="Times New Roman" pitchFamily="18" charset="0"/>
              </a:rPr>
              <a:t>Профилактикалық екпелер жүргізу қажеттілігіне ерекше назар аудара</a:t>
            </a:r>
          </a:p>
          <a:p>
            <a:pPr marL="0" indent="0">
              <a:buNone/>
            </a:pPr>
            <a:r>
              <a:rPr lang="kk-KZ" dirty="0">
                <a:latin typeface="Times New Roman" pitchFamily="18" charset="0"/>
                <a:cs typeface="Times New Roman" pitchFamily="18" charset="0"/>
              </a:rPr>
              <a:t>отырып, қызметкерлер арасында санитарлық қауіпсіздік шараларын сақтау</a:t>
            </a:r>
          </a:p>
          <a:p>
            <a:pPr marL="0" indent="0">
              <a:buNone/>
            </a:pPr>
            <a:r>
              <a:rPr lang="kk-KZ" dirty="0">
                <a:latin typeface="Times New Roman" pitchFamily="18" charset="0"/>
                <a:cs typeface="Times New Roman" pitchFamily="18" charset="0"/>
              </a:rPr>
              <a:t>бойынша ақпараттық-түсіндіру жұмыстарын күшейту қажет.</a:t>
            </a:r>
          </a:p>
          <a:p>
            <a:pPr marL="0" indent="0">
              <a:buNone/>
            </a:pPr>
            <a:endParaRPr lang="kk-KZ" dirty="0">
              <a:latin typeface="Times New Roman" pitchFamily="18" charset="0"/>
              <a:cs typeface="Times New Roman" pitchFamily="18" charset="0"/>
            </a:endParaRPr>
          </a:p>
          <a:p>
            <a:pPr marL="0" indent="0">
              <a:buNone/>
            </a:pPr>
            <a:r>
              <a:rPr lang="kk-KZ" dirty="0">
                <a:latin typeface="Times New Roman" pitchFamily="18" charset="0"/>
                <a:cs typeface="Times New Roman" pitchFamily="18" charset="0"/>
              </a:rPr>
              <a:t>Мектепке кіре берісте мұғалімдер мен техникалық қызметкерлерге,</a:t>
            </a:r>
          </a:p>
          <a:p>
            <a:pPr marL="0" indent="0">
              <a:buNone/>
            </a:pPr>
            <a:r>
              <a:rPr lang="kk-KZ" dirty="0">
                <a:latin typeface="Times New Roman" pitchFamily="18" charset="0"/>
                <a:cs typeface="Times New Roman" pitchFamily="18" charset="0"/>
              </a:rPr>
              <a:t>балаларды мектепке жеткізетін ата-аналарға </a:t>
            </a:r>
            <a:r>
              <a:rPr lang="en-US" dirty="0" err="1">
                <a:latin typeface="Times New Roman" pitchFamily="18" charset="0"/>
                <a:cs typeface="Times New Roman" pitchFamily="18" charset="0"/>
              </a:rPr>
              <a:t>Ashyq</a:t>
            </a:r>
            <a:r>
              <a:rPr lang="en-US" dirty="0">
                <a:latin typeface="Times New Roman" pitchFamily="18" charset="0"/>
                <a:cs typeface="Times New Roman" pitchFamily="18" charset="0"/>
              </a:rPr>
              <a:t> </a:t>
            </a:r>
            <a:r>
              <a:rPr lang="kk-KZ" dirty="0">
                <a:latin typeface="Times New Roman" pitchFamily="18" charset="0"/>
                <a:cs typeface="Times New Roman" pitchFamily="18" charset="0"/>
              </a:rPr>
              <a:t>қосымшасын қолдану, білім</a:t>
            </a:r>
          </a:p>
          <a:p>
            <a:pPr marL="0" indent="0">
              <a:buNone/>
            </a:pPr>
            <a:r>
              <a:rPr lang="kk-KZ" dirty="0">
                <a:latin typeface="Times New Roman" pitchFamily="18" charset="0"/>
                <a:cs typeface="Times New Roman" pitchFamily="18" charset="0"/>
              </a:rPr>
              <a:t>беру ұйымдарын жеке қорғаныс және залалсыздандыру құралдарымен толық</a:t>
            </a:r>
          </a:p>
          <a:p>
            <a:pPr marL="0" indent="0">
              <a:buNone/>
            </a:pPr>
            <a:r>
              <a:rPr lang="kk-KZ" dirty="0">
                <a:latin typeface="Times New Roman" pitchFamily="18" charset="0"/>
                <a:cs typeface="Times New Roman" pitchFamily="18" charset="0"/>
              </a:rPr>
              <a:t>қамтамасыз ету ұсынылады. Қауіпті аурулар тобындағы балалар, ата-аналары</a:t>
            </a:r>
          </a:p>
          <a:p>
            <a:pPr marL="0" indent="0">
              <a:buNone/>
            </a:pPr>
            <a:r>
              <a:rPr lang="en-US" dirty="0">
                <a:latin typeface="Times New Roman" pitchFamily="18" charset="0"/>
                <a:cs typeface="Times New Roman" pitchFamily="18" charset="0"/>
              </a:rPr>
              <a:t>COVID-19-</a:t>
            </a:r>
            <a:r>
              <a:rPr lang="kk-KZ" dirty="0">
                <a:latin typeface="Times New Roman" pitchFamily="18" charset="0"/>
                <a:cs typeface="Times New Roman" pitchFamily="18" charset="0"/>
              </a:rPr>
              <a:t>бен ауырған балалар және науқаспен байланыста болған балалар</a:t>
            </a:r>
          </a:p>
          <a:p>
            <a:pPr marL="0" indent="0">
              <a:buNone/>
            </a:pPr>
            <a:r>
              <a:rPr lang="kk-KZ" dirty="0">
                <a:latin typeface="Times New Roman" pitchFamily="18" charset="0"/>
                <a:cs typeface="Times New Roman" pitchFamily="18" charset="0"/>
              </a:rPr>
              <a:t>қашықтан оқыту форматына ауыстырылады.</a:t>
            </a:r>
          </a:p>
          <a:p>
            <a:pPr marL="0" indent="0">
              <a:buNone/>
            </a:pPr>
            <a:endParaRPr lang="kk-KZ" dirty="0">
              <a:latin typeface="Times New Roman" pitchFamily="18" charset="0"/>
              <a:cs typeface="Times New Roman" pitchFamily="18" charset="0"/>
            </a:endParaRP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1600199"/>
          </a:xfrm>
          <a:prstGeom prst="rect">
            <a:avLst/>
          </a:prstGeom>
          <a:noFill/>
        </p:spPr>
      </p:pic>
    </p:spTree>
    <p:extLst>
      <p:ext uri="{BB962C8B-B14F-4D97-AF65-F5344CB8AC3E}">
        <p14:creationId xmlns:p14="http://schemas.microsoft.com/office/powerpoint/2010/main" val="109063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77500" lnSpcReduction="20000"/>
          </a:bodyPr>
          <a:lstStyle/>
          <a:p>
            <a:pPr marL="0" indent="0" algn="ctr">
              <a:buNone/>
            </a:pPr>
            <a:endParaRPr lang="kk-KZ" dirty="0"/>
          </a:p>
          <a:p>
            <a:pPr marL="0" indent="0" algn="ctr">
              <a:buNone/>
            </a:pPr>
            <a:endParaRPr lang="kk-KZ" dirty="0"/>
          </a:p>
          <a:p>
            <a:pPr marL="514350" indent="-514350">
              <a:buAutoNum type="arabicPeriod"/>
            </a:pPr>
            <a:r>
              <a:rPr lang="ru-RU" sz="2900" dirty="0" err="1">
                <a:latin typeface="Times New Roman" panose="02020603050405020304" pitchFamily="18" charset="0"/>
                <a:cs typeface="Times New Roman" panose="02020603050405020304" pitchFamily="18" charset="0"/>
              </a:rPr>
              <a:t>Мұғалімнің</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жүктемесі</a:t>
            </a:r>
            <a:r>
              <a:rPr lang="ru-RU" sz="2900" dirty="0">
                <a:latin typeface="Times New Roman" panose="02020603050405020304" pitchFamily="18" charset="0"/>
                <a:cs typeface="Times New Roman" panose="02020603050405020304" pitchFamily="18" charset="0"/>
              </a:rPr>
              <a:t> 18-ден 16 </a:t>
            </a:r>
            <a:r>
              <a:rPr lang="ru-RU" sz="2900" dirty="0" err="1">
                <a:latin typeface="Times New Roman" panose="02020603050405020304" pitchFamily="18" charset="0"/>
                <a:cs typeface="Times New Roman" panose="02020603050405020304" pitchFamily="18" charset="0"/>
              </a:rPr>
              <a:t>сағатқа</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дейін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төмендеді</a:t>
            </a:r>
            <a:r>
              <a:rPr lang="ru-RU" sz="2900" dirty="0">
                <a:latin typeface="Times New Roman" panose="02020603050405020304" pitchFamily="18" charset="0"/>
                <a:cs typeface="Times New Roman" panose="02020603050405020304" pitchFamily="18" charset="0"/>
              </a:rPr>
              <a:t>.</a:t>
            </a:r>
          </a:p>
          <a:p>
            <a:pPr marL="514350" indent="-514350">
              <a:buAutoNum type="arabicPeriod"/>
            </a:pPr>
            <a:r>
              <a:rPr lang="ru-RU" sz="2900" dirty="0" err="1">
                <a:latin typeface="Times New Roman" panose="02020603050405020304" pitchFamily="18" charset="0"/>
                <a:cs typeface="Times New Roman" panose="02020603050405020304" pitchFamily="18" charset="0"/>
              </a:rPr>
              <a:t>Сабақтың</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ұзақтығы</a:t>
            </a:r>
            <a:r>
              <a:rPr lang="ru-RU" sz="2900" dirty="0">
                <a:latin typeface="Times New Roman" panose="02020603050405020304" pitchFamily="18" charset="0"/>
                <a:cs typeface="Times New Roman" panose="02020603050405020304" pitchFamily="18" charset="0"/>
              </a:rPr>
              <a:t> 45 </a:t>
            </a:r>
            <a:r>
              <a:rPr lang="ru-RU" sz="2900" dirty="0" err="1">
                <a:latin typeface="Times New Roman" panose="02020603050405020304" pitchFamily="18" charset="0"/>
                <a:cs typeface="Times New Roman" panose="02020603050405020304" pitchFamily="18" charset="0"/>
              </a:rPr>
              <a:t>минутқа</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қайтарылды</a:t>
            </a:r>
            <a:r>
              <a:rPr lang="ru-RU" sz="2900" dirty="0">
                <a:latin typeface="Times New Roman" panose="02020603050405020304" pitchFamily="18" charset="0"/>
                <a:cs typeface="Times New Roman" panose="02020603050405020304" pitchFamily="18" charset="0"/>
              </a:rPr>
              <a:t>.</a:t>
            </a:r>
          </a:p>
          <a:p>
            <a:pPr marL="0" indent="0">
              <a:buNone/>
            </a:pPr>
            <a:r>
              <a:rPr lang="ru-RU" sz="2900" dirty="0">
                <a:latin typeface="Times New Roman" panose="02020603050405020304" pitchFamily="18" charset="0"/>
                <a:cs typeface="Times New Roman" panose="02020603050405020304" pitchFamily="18" charset="0"/>
              </a:rPr>
              <a:t>2-11 (12) </a:t>
            </a:r>
            <a:r>
              <a:rPr lang="ru-RU" sz="2900" dirty="0" err="1">
                <a:latin typeface="Times New Roman" panose="02020603050405020304" pitchFamily="18" charset="0"/>
                <a:cs typeface="Times New Roman" panose="02020603050405020304" pitchFamily="18" charset="0"/>
              </a:rPr>
              <a:t>сыныптарда</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сабақтың</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ұзақтығы</a:t>
            </a:r>
            <a:r>
              <a:rPr lang="ru-RU" sz="2900" dirty="0">
                <a:latin typeface="Times New Roman" panose="02020603050405020304" pitchFamily="18" charset="0"/>
                <a:cs typeface="Times New Roman" panose="02020603050405020304" pitchFamily="18" charset="0"/>
              </a:rPr>
              <a:t> – 45 минут. </a:t>
            </a:r>
            <a:r>
              <a:rPr lang="ru-RU" sz="2900" dirty="0" err="1">
                <a:latin typeface="Times New Roman" panose="02020603050405020304" pitchFamily="18" charset="0"/>
                <a:cs typeface="Times New Roman" panose="02020603050405020304" pitchFamily="18" charset="0"/>
              </a:rPr>
              <a:t>Бірінші</a:t>
            </a:r>
            <a:endParaRPr lang="ru-RU" sz="2900" dirty="0">
              <a:latin typeface="Times New Roman" panose="02020603050405020304" pitchFamily="18" charset="0"/>
              <a:cs typeface="Times New Roman" panose="02020603050405020304" pitchFamily="18" charset="0"/>
            </a:endParaRPr>
          </a:p>
          <a:p>
            <a:pPr marL="0" indent="0">
              <a:buNone/>
            </a:pPr>
            <a:r>
              <a:rPr lang="ru-RU" sz="2900" dirty="0" err="1">
                <a:latin typeface="Times New Roman" panose="02020603050405020304" pitchFamily="18" charset="0"/>
                <a:cs typeface="Times New Roman" panose="02020603050405020304" pitchFamily="18" charset="0"/>
              </a:rPr>
              <a:t>сыныптардың</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оқу</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сабақтарының</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режимі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қыркүйекте</a:t>
            </a:r>
            <a:r>
              <a:rPr lang="ru-RU" sz="2900" dirty="0">
                <a:latin typeface="Times New Roman" panose="02020603050405020304" pitchFamily="18" charset="0"/>
                <a:cs typeface="Times New Roman" panose="02020603050405020304" pitchFamily="18" charset="0"/>
              </a:rPr>
              <a:t> – </a:t>
            </a:r>
            <a:r>
              <a:rPr lang="ru-RU" sz="2900" dirty="0" err="1">
                <a:latin typeface="Times New Roman" panose="02020603050405020304" pitchFamily="18" charset="0"/>
                <a:cs typeface="Times New Roman" panose="02020603050405020304" pitchFamily="18" charset="0"/>
              </a:rPr>
              <a:t>күніне</a:t>
            </a:r>
            <a:endParaRPr lang="ru-RU" sz="2900" dirty="0">
              <a:latin typeface="Times New Roman" panose="02020603050405020304" pitchFamily="18" charset="0"/>
              <a:cs typeface="Times New Roman" panose="02020603050405020304" pitchFamily="18" charset="0"/>
            </a:endParaRPr>
          </a:p>
          <a:p>
            <a:pPr marL="0" indent="0">
              <a:buNone/>
            </a:pPr>
            <a:r>
              <a:rPr lang="ru-RU" sz="2900" dirty="0">
                <a:latin typeface="Times New Roman" panose="02020603050405020304" pitchFamily="18" charset="0"/>
                <a:cs typeface="Times New Roman" panose="02020603050405020304" pitchFamily="18" charset="0"/>
              </a:rPr>
              <a:t>35 </a:t>
            </a:r>
            <a:r>
              <a:rPr lang="ru-RU" sz="2900" dirty="0" err="1">
                <a:latin typeface="Times New Roman" panose="02020603050405020304" pitchFamily="18" charset="0"/>
                <a:cs typeface="Times New Roman" panose="02020603050405020304" pitchFamily="18" charset="0"/>
              </a:rPr>
              <a:t>минуттан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үш</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сабақ</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қазан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айынан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бастап</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Санитариялық</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қағидаларға</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сәйкес</a:t>
            </a:r>
            <a:endParaRPr lang="ru-RU" sz="2900" dirty="0">
              <a:latin typeface="Times New Roman" panose="02020603050405020304" pitchFamily="18" charset="0"/>
              <a:cs typeface="Times New Roman" panose="02020603050405020304" pitchFamily="18" charset="0"/>
            </a:endParaRPr>
          </a:p>
          <a:p>
            <a:pPr marL="0" indent="0">
              <a:buNone/>
            </a:pPr>
            <a:r>
              <a:rPr lang="ru-RU" sz="2900" dirty="0" err="1">
                <a:latin typeface="Times New Roman" panose="02020603050405020304" pitchFamily="18" charset="0"/>
                <a:cs typeface="Times New Roman" panose="02020603050405020304" pitchFamily="18" charset="0"/>
              </a:rPr>
              <a:t>көз</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шынықтыру</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жаттығулары</a:t>
            </a:r>
            <a:r>
              <a:rPr lang="ru-RU" sz="2900" dirty="0">
                <a:latin typeface="Times New Roman" panose="02020603050405020304" pitchFamily="18" charset="0"/>
                <a:cs typeface="Times New Roman" panose="02020603050405020304" pitchFamily="18" charset="0"/>
              </a:rPr>
              <a:t> мен </a:t>
            </a:r>
            <a:r>
              <a:rPr lang="ru-RU" sz="2900" dirty="0" err="1">
                <a:latin typeface="Times New Roman" panose="02020603050405020304" pitchFamily="18" charset="0"/>
                <a:cs typeface="Times New Roman" panose="02020603050405020304" pitchFamily="18" charset="0"/>
              </a:rPr>
              <a:t>гимнастикаларын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жасай</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отырып</a:t>
            </a:r>
            <a:r>
              <a:rPr lang="ru-RU" sz="2900" dirty="0">
                <a:latin typeface="Times New Roman" panose="02020603050405020304" pitchFamily="18" charset="0"/>
                <a:cs typeface="Times New Roman" panose="02020603050405020304" pitchFamily="18" charset="0"/>
              </a:rPr>
              <a:t> 45 </a:t>
            </a:r>
            <a:r>
              <a:rPr lang="ru-RU" sz="2900" dirty="0" err="1">
                <a:latin typeface="Times New Roman" panose="02020603050405020304" pitchFamily="18" charset="0"/>
                <a:cs typeface="Times New Roman" panose="02020603050405020304" pitchFamily="18" charset="0"/>
              </a:rPr>
              <a:t>минуттан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өткізіледі</a:t>
            </a:r>
            <a:r>
              <a:rPr lang="ru-RU" sz="2900" dirty="0">
                <a:latin typeface="Times New Roman" panose="02020603050405020304" pitchFamily="18" charset="0"/>
                <a:cs typeface="Times New Roman" panose="02020603050405020304" pitchFamily="18" charset="0"/>
              </a:rPr>
              <a:t> </a:t>
            </a:r>
          </a:p>
          <a:p>
            <a:pPr marL="0" indent="0" algn="ctr">
              <a:buNone/>
            </a:pPr>
            <a:r>
              <a:rPr lang="ru-RU" dirty="0"/>
              <a:t> </a:t>
            </a: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4258071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720"/>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kk-KZ" sz="2200" dirty="0">
                <a:latin typeface="Times New Roman" pitchFamily="18" charset="0"/>
                <a:cs typeface="Times New Roman" pitchFamily="18" charset="0"/>
              </a:rPr>
              <a:t>3. Білім алушылардың оқу жүктемесін азайту. Қысқартылған оқу жүктемесімен Типтік оқу жоспарларын таңдау ұсынылған.</a:t>
            </a:r>
          </a:p>
          <a:p>
            <a:pPr marL="0" indent="0" algn="just">
              <a:buNone/>
            </a:pPr>
            <a:r>
              <a:rPr lang="kk-KZ" sz="2200" dirty="0">
                <a:latin typeface="Times New Roman" pitchFamily="18" charset="0"/>
                <a:cs typeface="Times New Roman" pitchFamily="18" charset="0"/>
              </a:rPr>
              <a:t> Таңдау үшін 2018 жылдан бастап қолданыстағы үлгілік оқу жоспарлары ұсынылады (ҚР БҒМ 2012 жылғы 8 қарашадағы № 500 бұйрығы (2021 жылғы 26 наурыздағы № 125 бұйрықпен енгізілген өзгерістерімен және толықтыруларымен).</a:t>
            </a: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330028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879425"/>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kk-KZ" sz="2000" dirty="0">
                <a:latin typeface="Times New Roman" pitchFamily="18" charset="0"/>
                <a:cs typeface="Times New Roman" pitchFamily="18" charset="0"/>
              </a:rPr>
              <a:t>4. А.Байтұрсыновтың әдістемесі негізінде әзірленген "Әліппе" мен "</a:t>
            </a:r>
            <a:r>
              <a:rPr lang="ru-RU" sz="2000" dirty="0">
                <a:latin typeface="Times New Roman" panose="02020603050405020304" pitchFamily="18" charset="0"/>
                <a:cs typeface="Times New Roman" panose="02020603050405020304" pitchFamily="18" charset="0"/>
              </a:rPr>
              <a:t>Букварь</a:t>
            </a:r>
            <a:r>
              <a:rPr lang="kk-KZ" sz="2000" dirty="0">
                <a:latin typeface="Times New Roman" pitchFamily="18" charset="0"/>
                <a:cs typeface="Times New Roman" pitchFamily="18" charset="0"/>
              </a:rPr>
              <a:t>" қайтару.</a:t>
            </a: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0" y="-150998"/>
            <a:ext cx="3384376" cy="2060847"/>
          </a:xfrm>
          <a:prstGeom prst="rect">
            <a:avLst/>
          </a:prstGeom>
          <a:noFill/>
        </p:spPr>
      </p:pic>
    </p:spTree>
    <p:extLst>
      <p:ext uri="{BB962C8B-B14F-4D97-AF65-F5344CB8AC3E}">
        <p14:creationId xmlns:p14="http://schemas.microsoft.com/office/powerpoint/2010/main" val="2590467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fontScale="77500" lnSpcReduction="20000"/>
          </a:bodyPr>
          <a:lstStyle/>
          <a:p>
            <a:pPr marL="0" indent="0">
              <a:buNone/>
            </a:pPr>
            <a:endParaRPr lang="kk-KZ" dirty="0"/>
          </a:p>
          <a:p>
            <a:pPr marL="0" indent="0">
              <a:buNone/>
            </a:pPr>
            <a:r>
              <a:rPr lang="kk-KZ" sz="2900" dirty="0">
                <a:latin typeface="Times New Roman" panose="02020603050405020304" pitchFamily="18" charset="0"/>
                <a:cs typeface="Times New Roman" panose="02020603050405020304" pitchFamily="18" charset="0"/>
              </a:rPr>
              <a:t>*Алғашқы қоңырауға арналған «Кел, балалар, оқылық!» салтанатты</a:t>
            </a:r>
          </a:p>
          <a:p>
            <a:pPr marL="0" indent="0">
              <a:buNone/>
            </a:pPr>
            <a:r>
              <a:rPr lang="kk-KZ" sz="2900" dirty="0">
                <a:latin typeface="Times New Roman" panose="02020603050405020304" pitchFamily="18" charset="0"/>
                <a:cs typeface="Times New Roman" panose="02020603050405020304" pitchFamily="18" charset="0"/>
              </a:rPr>
              <a:t>жиыны 1-сынып оқушылары үшін ұйымдастырылады және «Әліппе»/«Букварь» алғашқы оқулығы салтанатты түрде табыс етіледі. </a:t>
            </a:r>
          </a:p>
          <a:p>
            <a:pPr marL="0" indent="0">
              <a:buNone/>
            </a:pPr>
            <a:r>
              <a:rPr lang="kk-KZ" sz="2900" dirty="0">
                <a:latin typeface="Times New Roman" panose="02020603050405020304" pitchFamily="18" charset="0"/>
                <a:cs typeface="Times New Roman" panose="02020603050405020304" pitchFamily="18" charset="0"/>
              </a:rPr>
              <a:t>*Іс-шараға бірінші сыныпоқушылары ата-аналарының біреуіне қатысу ұсынылады. 2021 жылдың</a:t>
            </a:r>
          </a:p>
          <a:p>
            <a:pPr marL="0" indent="0">
              <a:buNone/>
            </a:pPr>
            <a:r>
              <a:rPr lang="kk-KZ" sz="2900" dirty="0">
                <a:latin typeface="Times New Roman" panose="02020603050405020304" pitchFamily="18" charset="0"/>
                <a:cs typeface="Times New Roman" panose="02020603050405020304" pitchFamily="18" charset="0"/>
              </a:rPr>
              <a:t>*1 қыркүйегінде 2-11-сыныптарда Қазақстан Республикасы Тәуелсіздігінің 30 жылдығына арналған «Тәуелсіздік жетістіктері» тақырыбында республикалық сынып сағаты, ашық сабақ өтеді. *Жаңа оқу жылында білім алушыларға мектеп формасы бойынша талаптар сақталады, сондай-ақ</a:t>
            </a:r>
          </a:p>
          <a:p>
            <a:pPr marL="0" indent="0">
              <a:buNone/>
            </a:pPr>
            <a:r>
              <a:rPr lang="kk-KZ" sz="2900" dirty="0">
                <a:latin typeface="Times New Roman" pitchFamily="18" charset="0"/>
                <a:cs typeface="Times New Roman" pitchFamily="18" charset="0"/>
              </a:rPr>
              <a:t>классикалық стилдегі ыңғайлы киіммен баруға рұқсат етіледі. </a:t>
            </a: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1772815"/>
          </a:xfrm>
          <a:prstGeom prst="rect">
            <a:avLst/>
          </a:prstGeom>
          <a:noFill/>
        </p:spPr>
      </p:pic>
    </p:spTree>
    <p:extLst>
      <p:ext uri="{BB962C8B-B14F-4D97-AF65-F5344CB8AC3E}">
        <p14:creationId xmlns:p14="http://schemas.microsoft.com/office/powerpoint/2010/main" val="2255549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1610506579_36-p-goluboi-fon-v-geometrii-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226"/>
            <a:ext cx="9144000" cy="509354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r"/>
            <a:endParaRPr lang="ru-RU" dirty="0">
              <a:solidFill>
                <a:schemeClr val="tx2">
                  <a:lumMod val="75000"/>
                </a:schemeClr>
              </a:solidFill>
            </a:endParaRPr>
          </a:p>
        </p:txBody>
      </p:sp>
      <p:sp>
        <p:nvSpPr>
          <p:cNvPr id="3" name="Объект 2"/>
          <p:cNvSpPr>
            <a:spLocks noGrp="1"/>
          </p:cNvSpPr>
          <p:nvPr>
            <p:ph idx="1"/>
          </p:nvPr>
        </p:nvSpPr>
        <p:spPr/>
        <p:txBody>
          <a:bodyPr>
            <a:normAutofit/>
          </a:bodyPr>
          <a:lstStyle/>
          <a:p>
            <a:pPr marL="0" indent="0">
              <a:buNone/>
            </a:pPr>
            <a:endParaRPr lang="kk-KZ" dirty="0"/>
          </a:p>
          <a:p>
            <a:pPr marL="0" indent="0" algn="just">
              <a:buNone/>
            </a:pPr>
            <a:r>
              <a:rPr lang="ru-RU" sz="2000" dirty="0">
                <a:latin typeface="Times New Roman" panose="02020603050405020304" pitchFamily="18" charset="0"/>
                <a:cs typeface="Times New Roman" panose="02020603050405020304" pitchFamily="18" charset="0"/>
              </a:rPr>
              <a:t>5. 2021-2022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педагогикалық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кеңестің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шешімі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ресурстар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6-сыныпта "Музыка"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пәнінің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шеңберінде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домбырада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ойнауды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үйретуді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енгізуге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аптасына</a:t>
            </a:r>
            <a:r>
              <a:rPr lang="ru-RU" sz="2000" dirty="0">
                <a:latin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cs typeface="Times New Roman" panose="02020603050405020304" pitchFamily="18" charset="0"/>
              </a:rPr>
              <a:t>сағат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Домбырада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ойнауды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үйрету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мүмкіндігі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болмаған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Музыка"пәнінің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үлгілік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бағдарламасы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асырылады</a:t>
            </a:r>
            <a:r>
              <a:rPr lang="ru-RU" sz="2000" dirty="0">
                <a:latin typeface="Times New Roman" panose="02020603050405020304" pitchFamily="18" charset="0"/>
                <a:cs typeface="Times New Roman" panose="02020603050405020304" pitchFamily="18" charset="0"/>
              </a:rPr>
              <a:t>.</a:t>
            </a:r>
            <a:endParaRPr lang="kk-KZ" sz="2000" dirty="0">
              <a:latin typeface="Times New Roman" pitchFamily="18" charset="0"/>
              <a:cs typeface="Times New Roman" pitchFamily="18" charset="0"/>
            </a:endParaRPr>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7504" y="1"/>
            <a:ext cx="3384376" cy="2060847"/>
          </a:xfrm>
          <a:prstGeom prst="rect">
            <a:avLst/>
          </a:prstGeom>
          <a:noFill/>
        </p:spPr>
      </p:pic>
    </p:spTree>
    <p:extLst>
      <p:ext uri="{BB962C8B-B14F-4D97-AF65-F5344CB8AC3E}">
        <p14:creationId xmlns:p14="http://schemas.microsoft.com/office/powerpoint/2010/main" val="31532475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